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8" r:id="rId3"/>
    <p:sldId id="257" r:id="rId4"/>
    <p:sldId id="261" r:id="rId5"/>
    <p:sldId id="259" r:id="rId6"/>
    <p:sldId id="265" r:id="rId7"/>
    <p:sldId id="264" r:id="rId8"/>
    <p:sldId id="271" r:id="rId9"/>
    <p:sldId id="262" r:id="rId10"/>
    <p:sldId id="272" r:id="rId11"/>
    <p:sldId id="27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60691" autoAdjust="0"/>
  </p:normalViewPr>
  <p:slideViewPr>
    <p:cSldViewPr snapToGrid="0">
      <p:cViewPr varScale="1">
        <p:scale>
          <a:sx n="67" d="100"/>
          <a:sy n="67" d="100"/>
        </p:scale>
        <p:origin x="2160" y="6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C63AA3-9309-4524-B8BA-A177F1C344B8}" type="doc">
      <dgm:prSet loTypeId="urn:microsoft.com/office/officeart/2005/8/layout/vProcess5" loCatId="process" qsTypeId="urn:microsoft.com/office/officeart/2005/8/quickstyle/simple2" qsCatId="simple" csTypeId="urn:microsoft.com/office/officeart/2005/8/colors/accent0_3" csCatId="mainScheme" phldr="1"/>
      <dgm:spPr/>
      <dgm:t>
        <a:bodyPr/>
        <a:lstStyle/>
        <a:p>
          <a:endParaRPr lang="en-US"/>
        </a:p>
      </dgm:t>
    </dgm:pt>
    <dgm:pt modelId="{D5EDB986-A9C4-432C-9B2E-EDCCB608D467}">
      <dgm:prSet/>
      <dgm:spPr>
        <a:solidFill>
          <a:schemeClr val="accent6">
            <a:lumMod val="40000"/>
            <a:lumOff val="60000"/>
          </a:schemeClr>
        </a:solidFill>
      </dgm:spPr>
      <dgm:t>
        <a:bodyPr/>
        <a:lstStyle/>
        <a:p>
          <a:r>
            <a:rPr lang="en-US" dirty="0"/>
            <a:t>Overview</a:t>
          </a:r>
        </a:p>
      </dgm:t>
    </dgm:pt>
    <dgm:pt modelId="{2CC9EA00-2CAE-4B52-97E4-3E903E06825F}" type="parTrans" cxnId="{0AF4337F-65A1-46C4-885B-A05BE309BA74}">
      <dgm:prSet/>
      <dgm:spPr/>
      <dgm:t>
        <a:bodyPr/>
        <a:lstStyle/>
        <a:p>
          <a:endParaRPr lang="en-US"/>
        </a:p>
      </dgm:t>
    </dgm:pt>
    <dgm:pt modelId="{CB860451-D587-455C-AA1E-FC40A7D2619C}" type="sibTrans" cxnId="{0AF4337F-65A1-46C4-885B-A05BE309BA74}">
      <dgm:prSet/>
      <dgm:spPr/>
      <dgm:t>
        <a:bodyPr/>
        <a:lstStyle/>
        <a:p>
          <a:endParaRPr lang="en-US"/>
        </a:p>
      </dgm:t>
    </dgm:pt>
    <dgm:pt modelId="{16C8FCC1-1CF7-4DF1-A8FA-04913936BEEB}">
      <dgm:prSet/>
      <dgm:spPr>
        <a:solidFill>
          <a:schemeClr val="accent6">
            <a:lumMod val="60000"/>
            <a:lumOff val="40000"/>
          </a:schemeClr>
        </a:solidFill>
      </dgm:spPr>
      <dgm:t>
        <a:bodyPr/>
        <a:lstStyle/>
        <a:p>
          <a:r>
            <a:rPr lang="en-US" dirty="0"/>
            <a:t>Grant Requirements</a:t>
          </a:r>
        </a:p>
      </dgm:t>
    </dgm:pt>
    <dgm:pt modelId="{BA8C5E1D-1DE7-4385-974E-449597C62721}" type="parTrans" cxnId="{4ECD75EF-D2E2-4A83-B350-B5CC799EE1C9}">
      <dgm:prSet/>
      <dgm:spPr/>
      <dgm:t>
        <a:bodyPr/>
        <a:lstStyle/>
        <a:p>
          <a:endParaRPr lang="en-US"/>
        </a:p>
      </dgm:t>
    </dgm:pt>
    <dgm:pt modelId="{792BD655-B78D-401C-A3FC-9139F2744F66}" type="sibTrans" cxnId="{4ECD75EF-D2E2-4A83-B350-B5CC799EE1C9}">
      <dgm:prSet/>
      <dgm:spPr/>
      <dgm:t>
        <a:bodyPr/>
        <a:lstStyle/>
        <a:p>
          <a:endParaRPr lang="en-US"/>
        </a:p>
      </dgm:t>
    </dgm:pt>
    <dgm:pt modelId="{9190C0D1-D708-4DFF-869C-12ABA58080CA}">
      <dgm:prSet/>
      <dgm:spPr>
        <a:solidFill>
          <a:schemeClr val="accent6">
            <a:lumMod val="75000"/>
          </a:schemeClr>
        </a:solidFill>
      </dgm:spPr>
      <dgm:t>
        <a:bodyPr/>
        <a:lstStyle/>
        <a:p>
          <a:r>
            <a:rPr lang="en-US" dirty="0"/>
            <a:t>Grant eligibility and application process</a:t>
          </a:r>
        </a:p>
      </dgm:t>
    </dgm:pt>
    <dgm:pt modelId="{85A08D30-C40C-45B4-845A-7058F2BE2C68}" type="parTrans" cxnId="{CCA37C44-13D0-4B28-A2FB-093227D40D84}">
      <dgm:prSet/>
      <dgm:spPr/>
      <dgm:t>
        <a:bodyPr/>
        <a:lstStyle/>
        <a:p>
          <a:endParaRPr lang="en-US"/>
        </a:p>
      </dgm:t>
    </dgm:pt>
    <dgm:pt modelId="{0910CEE2-1A28-49A0-BE78-D10B6E73C4E7}" type="sibTrans" cxnId="{CCA37C44-13D0-4B28-A2FB-093227D40D84}">
      <dgm:prSet/>
      <dgm:spPr/>
      <dgm:t>
        <a:bodyPr/>
        <a:lstStyle/>
        <a:p>
          <a:endParaRPr lang="en-US"/>
        </a:p>
      </dgm:t>
    </dgm:pt>
    <dgm:pt modelId="{BBF08A01-B13F-4FC0-AA3C-3B555F2A3683}">
      <dgm:prSet/>
      <dgm:spPr>
        <a:solidFill>
          <a:schemeClr val="accent6">
            <a:lumMod val="50000"/>
          </a:schemeClr>
        </a:solidFill>
      </dgm:spPr>
      <dgm:t>
        <a:bodyPr/>
        <a:lstStyle/>
        <a:p>
          <a:r>
            <a:rPr lang="en-US"/>
            <a:t>Selection Criteria</a:t>
          </a:r>
        </a:p>
      </dgm:t>
    </dgm:pt>
    <dgm:pt modelId="{9F1D0108-CD51-4A59-A967-9077FEA02140}" type="parTrans" cxnId="{1ECD40B6-0582-47B6-9DE1-DB749AE12CE5}">
      <dgm:prSet/>
      <dgm:spPr/>
      <dgm:t>
        <a:bodyPr/>
        <a:lstStyle/>
        <a:p>
          <a:endParaRPr lang="en-US"/>
        </a:p>
      </dgm:t>
    </dgm:pt>
    <dgm:pt modelId="{4D3E4A44-2F8C-487F-B765-1E372B035540}" type="sibTrans" cxnId="{1ECD40B6-0582-47B6-9DE1-DB749AE12CE5}">
      <dgm:prSet/>
      <dgm:spPr/>
      <dgm:t>
        <a:bodyPr/>
        <a:lstStyle/>
        <a:p>
          <a:endParaRPr lang="en-US"/>
        </a:p>
      </dgm:t>
    </dgm:pt>
    <dgm:pt modelId="{E530A15F-8B3D-4C5C-8A51-768B8C7DE10F}" type="pres">
      <dgm:prSet presAssocID="{78C63AA3-9309-4524-B8BA-A177F1C344B8}" presName="outerComposite" presStyleCnt="0">
        <dgm:presLayoutVars>
          <dgm:chMax val="5"/>
          <dgm:dir/>
          <dgm:resizeHandles val="exact"/>
        </dgm:presLayoutVars>
      </dgm:prSet>
      <dgm:spPr/>
    </dgm:pt>
    <dgm:pt modelId="{6F03B97E-D7C5-4D45-BF17-FDB2FC738302}" type="pres">
      <dgm:prSet presAssocID="{78C63AA3-9309-4524-B8BA-A177F1C344B8}" presName="dummyMaxCanvas" presStyleCnt="0">
        <dgm:presLayoutVars/>
      </dgm:prSet>
      <dgm:spPr/>
    </dgm:pt>
    <dgm:pt modelId="{1399E079-DB9F-4B85-81C4-FB744A374E32}" type="pres">
      <dgm:prSet presAssocID="{78C63AA3-9309-4524-B8BA-A177F1C344B8}" presName="FourNodes_1" presStyleLbl="node1" presStyleIdx="0" presStyleCnt="4">
        <dgm:presLayoutVars>
          <dgm:bulletEnabled val="1"/>
        </dgm:presLayoutVars>
      </dgm:prSet>
      <dgm:spPr/>
    </dgm:pt>
    <dgm:pt modelId="{D6315757-06A5-418F-BBC5-2B1352F37126}" type="pres">
      <dgm:prSet presAssocID="{78C63AA3-9309-4524-B8BA-A177F1C344B8}" presName="FourNodes_2" presStyleLbl="node1" presStyleIdx="1" presStyleCnt="4">
        <dgm:presLayoutVars>
          <dgm:bulletEnabled val="1"/>
        </dgm:presLayoutVars>
      </dgm:prSet>
      <dgm:spPr/>
    </dgm:pt>
    <dgm:pt modelId="{52889E93-DA6F-4572-9046-19A16EB08165}" type="pres">
      <dgm:prSet presAssocID="{78C63AA3-9309-4524-B8BA-A177F1C344B8}" presName="FourNodes_3" presStyleLbl="node1" presStyleIdx="2" presStyleCnt="4">
        <dgm:presLayoutVars>
          <dgm:bulletEnabled val="1"/>
        </dgm:presLayoutVars>
      </dgm:prSet>
      <dgm:spPr/>
    </dgm:pt>
    <dgm:pt modelId="{B9E8B742-C1C6-4C90-8168-9572DD618481}" type="pres">
      <dgm:prSet presAssocID="{78C63AA3-9309-4524-B8BA-A177F1C344B8}" presName="FourNodes_4" presStyleLbl="node1" presStyleIdx="3" presStyleCnt="4">
        <dgm:presLayoutVars>
          <dgm:bulletEnabled val="1"/>
        </dgm:presLayoutVars>
      </dgm:prSet>
      <dgm:spPr/>
    </dgm:pt>
    <dgm:pt modelId="{37D679B1-F894-4C36-B238-8E661B202C83}" type="pres">
      <dgm:prSet presAssocID="{78C63AA3-9309-4524-B8BA-A177F1C344B8}" presName="FourConn_1-2" presStyleLbl="fgAccFollowNode1" presStyleIdx="0" presStyleCnt="3">
        <dgm:presLayoutVars>
          <dgm:bulletEnabled val="1"/>
        </dgm:presLayoutVars>
      </dgm:prSet>
      <dgm:spPr/>
    </dgm:pt>
    <dgm:pt modelId="{BD4A2C7A-8632-4056-9B68-AAA43570AAB8}" type="pres">
      <dgm:prSet presAssocID="{78C63AA3-9309-4524-B8BA-A177F1C344B8}" presName="FourConn_2-3" presStyleLbl="fgAccFollowNode1" presStyleIdx="1" presStyleCnt="3">
        <dgm:presLayoutVars>
          <dgm:bulletEnabled val="1"/>
        </dgm:presLayoutVars>
      </dgm:prSet>
      <dgm:spPr/>
    </dgm:pt>
    <dgm:pt modelId="{45B40698-1FD3-4EE1-A278-D130C47F3AED}" type="pres">
      <dgm:prSet presAssocID="{78C63AA3-9309-4524-B8BA-A177F1C344B8}" presName="FourConn_3-4" presStyleLbl="fgAccFollowNode1" presStyleIdx="2" presStyleCnt="3">
        <dgm:presLayoutVars>
          <dgm:bulletEnabled val="1"/>
        </dgm:presLayoutVars>
      </dgm:prSet>
      <dgm:spPr/>
    </dgm:pt>
    <dgm:pt modelId="{BD827DED-199B-4951-AAE9-EF706460723B}" type="pres">
      <dgm:prSet presAssocID="{78C63AA3-9309-4524-B8BA-A177F1C344B8}" presName="FourNodes_1_text" presStyleLbl="node1" presStyleIdx="3" presStyleCnt="4">
        <dgm:presLayoutVars>
          <dgm:bulletEnabled val="1"/>
        </dgm:presLayoutVars>
      </dgm:prSet>
      <dgm:spPr/>
    </dgm:pt>
    <dgm:pt modelId="{330829AE-95CF-44E7-B62C-8246738A142F}" type="pres">
      <dgm:prSet presAssocID="{78C63AA3-9309-4524-B8BA-A177F1C344B8}" presName="FourNodes_2_text" presStyleLbl="node1" presStyleIdx="3" presStyleCnt="4">
        <dgm:presLayoutVars>
          <dgm:bulletEnabled val="1"/>
        </dgm:presLayoutVars>
      </dgm:prSet>
      <dgm:spPr/>
    </dgm:pt>
    <dgm:pt modelId="{5838CEC1-5059-429E-BED2-4B0AA6AF112E}" type="pres">
      <dgm:prSet presAssocID="{78C63AA3-9309-4524-B8BA-A177F1C344B8}" presName="FourNodes_3_text" presStyleLbl="node1" presStyleIdx="3" presStyleCnt="4">
        <dgm:presLayoutVars>
          <dgm:bulletEnabled val="1"/>
        </dgm:presLayoutVars>
      </dgm:prSet>
      <dgm:spPr/>
    </dgm:pt>
    <dgm:pt modelId="{BF76BBD6-A83D-46A4-8ABA-323C627F9DF5}" type="pres">
      <dgm:prSet presAssocID="{78C63AA3-9309-4524-B8BA-A177F1C344B8}" presName="FourNodes_4_text" presStyleLbl="node1" presStyleIdx="3" presStyleCnt="4">
        <dgm:presLayoutVars>
          <dgm:bulletEnabled val="1"/>
        </dgm:presLayoutVars>
      </dgm:prSet>
      <dgm:spPr/>
    </dgm:pt>
  </dgm:ptLst>
  <dgm:cxnLst>
    <dgm:cxn modelId="{CCA37C44-13D0-4B28-A2FB-093227D40D84}" srcId="{78C63AA3-9309-4524-B8BA-A177F1C344B8}" destId="{9190C0D1-D708-4DFF-869C-12ABA58080CA}" srcOrd="2" destOrd="0" parTransId="{85A08D30-C40C-45B4-845A-7058F2BE2C68}" sibTransId="{0910CEE2-1A28-49A0-BE78-D10B6E73C4E7}"/>
    <dgm:cxn modelId="{3A35356B-69F8-4EE0-AFC4-F57D8D7D58C0}" type="presOf" srcId="{D5EDB986-A9C4-432C-9B2E-EDCCB608D467}" destId="{BD827DED-199B-4951-AAE9-EF706460723B}" srcOrd="1" destOrd="0" presId="urn:microsoft.com/office/officeart/2005/8/layout/vProcess5"/>
    <dgm:cxn modelId="{7612566B-C610-4198-85F7-4FF0CCDBC6AC}" type="presOf" srcId="{16C8FCC1-1CF7-4DF1-A8FA-04913936BEEB}" destId="{330829AE-95CF-44E7-B62C-8246738A142F}" srcOrd="1" destOrd="0" presId="urn:microsoft.com/office/officeart/2005/8/layout/vProcess5"/>
    <dgm:cxn modelId="{17BF0E4E-D506-4DE9-A59A-E2F8010AD7E7}" type="presOf" srcId="{0910CEE2-1A28-49A0-BE78-D10B6E73C4E7}" destId="{45B40698-1FD3-4EE1-A278-D130C47F3AED}" srcOrd="0" destOrd="0" presId="urn:microsoft.com/office/officeart/2005/8/layout/vProcess5"/>
    <dgm:cxn modelId="{A7987051-1FBD-496B-8D33-138303C97767}" type="presOf" srcId="{BBF08A01-B13F-4FC0-AA3C-3B555F2A3683}" destId="{B9E8B742-C1C6-4C90-8168-9572DD618481}" srcOrd="0" destOrd="0" presId="urn:microsoft.com/office/officeart/2005/8/layout/vProcess5"/>
    <dgm:cxn modelId="{6ACA1672-3608-491F-9178-188F92CFE891}" type="presOf" srcId="{78C63AA3-9309-4524-B8BA-A177F1C344B8}" destId="{E530A15F-8B3D-4C5C-8A51-768B8C7DE10F}" srcOrd="0" destOrd="0" presId="urn:microsoft.com/office/officeart/2005/8/layout/vProcess5"/>
    <dgm:cxn modelId="{19413872-24DA-4385-86BB-B666206C2B12}" type="presOf" srcId="{16C8FCC1-1CF7-4DF1-A8FA-04913936BEEB}" destId="{D6315757-06A5-418F-BBC5-2B1352F37126}" srcOrd="0" destOrd="0" presId="urn:microsoft.com/office/officeart/2005/8/layout/vProcess5"/>
    <dgm:cxn modelId="{D4D84B52-F369-4B04-8774-9635CE18AB69}" type="presOf" srcId="{BBF08A01-B13F-4FC0-AA3C-3B555F2A3683}" destId="{BF76BBD6-A83D-46A4-8ABA-323C627F9DF5}" srcOrd="1" destOrd="0" presId="urn:microsoft.com/office/officeart/2005/8/layout/vProcess5"/>
    <dgm:cxn modelId="{0AF4337F-65A1-46C4-885B-A05BE309BA74}" srcId="{78C63AA3-9309-4524-B8BA-A177F1C344B8}" destId="{D5EDB986-A9C4-432C-9B2E-EDCCB608D467}" srcOrd="0" destOrd="0" parTransId="{2CC9EA00-2CAE-4B52-97E4-3E903E06825F}" sibTransId="{CB860451-D587-455C-AA1E-FC40A7D2619C}"/>
    <dgm:cxn modelId="{C914198A-C0D5-4EB4-B7DF-99C707E2DA93}" type="presOf" srcId="{9190C0D1-D708-4DFF-869C-12ABA58080CA}" destId="{5838CEC1-5059-429E-BED2-4B0AA6AF112E}" srcOrd="1" destOrd="0" presId="urn:microsoft.com/office/officeart/2005/8/layout/vProcess5"/>
    <dgm:cxn modelId="{D659FD9F-49E6-45D0-8BC6-4A0A0BCE3646}" type="presOf" srcId="{CB860451-D587-455C-AA1E-FC40A7D2619C}" destId="{37D679B1-F894-4C36-B238-8E661B202C83}" srcOrd="0" destOrd="0" presId="urn:microsoft.com/office/officeart/2005/8/layout/vProcess5"/>
    <dgm:cxn modelId="{1ECD40B6-0582-47B6-9DE1-DB749AE12CE5}" srcId="{78C63AA3-9309-4524-B8BA-A177F1C344B8}" destId="{BBF08A01-B13F-4FC0-AA3C-3B555F2A3683}" srcOrd="3" destOrd="0" parTransId="{9F1D0108-CD51-4A59-A967-9077FEA02140}" sibTransId="{4D3E4A44-2F8C-487F-B765-1E372B035540}"/>
    <dgm:cxn modelId="{6138FAD0-E4B4-4196-B07E-A6B060C8BF11}" type="presOf" srcId="{9190C0D1-D708-4DFF-869C-12ABA58080CA}" destId="{52889E93-DA6F-4572-9046-19A16EB08165}" srcOrd="0" destOrd="0" presId="urn:microsoft.com/office/officeart/2005/8/layout/vProcess5"/>
    <dgm:cxn modelId="{EFA391E3-96D4-4280-A6CF-3BC4FCA73BFD}" type="presOf" srcId="{792BD655-B78D-401C-A3FC-9139F2744F66}" destId="{BD4A2C7A-8632-4056-9B68-AAA43570AAB8}" srcOrd="0" destOrd="0" presId="urn:microsoft.com/office/officeart/2005/8/layout/vProcess5"/>
    <dgm:cxn modelId="{4ECD75EF-D2E2-4A83-B350-B5CC799EE1C9}" srcId="{78C63AA3-9309-4524-B8BA-A177F1C344B8}" destId="{16C8FCC1-1CF7-4DF1-A8FA-04913936BEEB}" srcOrd="1" destOrd="0" parTransId="{BA8C5E1D-1DE7-4385-974E-449597C62721}" sibTransId="{792BD655-B78D-401C-A3FC-9139F2744F66}"/>
    <dgm:cxn modelId="{BA6C34F4-DF5C-47EB-B912-F1C197EC8C63}" type="presOf" srcId="{D5EDB986-A9C4-432C-9B2E-EDCCB608D467}" destId="{1399E079-DB9F-4B85-81C4-FB744A374E32}" srcOrd="0" destOrd="0" presId="urn:microsoft.com/office/officeart/2005/8/layout/vProcess5"/>
    <dgm:cxn modelId="{2B1C658E-E638-432E-B4DF-E888B1BC89AB}" type="presParOf" srcId="{E530A15F-8B3D-4C5C-8A51-768B8C7DE10F}" destId="{6F03B97E-D7C5-4D45-BF17-FDB2FC738302}" srcOrd="0" destOrd="0" presId="urn:microsoft.com/office/officeart/2005/8/layout/vProcess5"/>
    <dgm:cxn modelId="{D9B55815-95C5-4F5E-AB80-5A826372BB05}" type="presParOf" srcId="{E530A15F-8B3D-4C5C-8A51-768B8C7DE10F}" destId="{1399E079-DB9F-4B85-81C4-FB744A374E32}" srcOrd="1" destOrd="0" presId="urn:microsoft.com/office/officeart/2005/8/layout/vProcess5"/>
    <dgm:cxn modelId="{C2050133-EB1A-4366-AF23-4DC7369B9807}" type="presParOf" srcId="{E530A15F-8B3D-4C5C-8A51-768B8C7DE10F}" destId="{D6315757-06A5-418F-BBC5-2B1352F37126}" srcOrd="2" destOrd="0" presId="urn:microsoft.com/office/officeart/2005/8/layout/vProcess5"/>
    <dgm:cxn modelId="{8B228AA8-35A2-4C6B-A40B-F7693424C133}" type="presParOf" srcId="{E530A15F-8B3D-4C5C-8A51-768B8C7DE10F}" destId="{52889E93-DA6F-4572-9046-19A16EB08165}" srcOrd="3" destOrd="0" presId="urn:microsoft.com/office/officeart/2005/8/layout/vProcess5"/>
    <dgm:cxn modelId="{AC5CD394-D7AB-48A9-A4CA-C8303EB6C486}" type="presParOf" srcId="{E530A15F-8B3D-4C5C-8A51-768B8C7DE10F}" destId="{B9E8B742-C1C6-4C90-8168-9572DD618481}" srcOrd="4" destOrd="0" presId="urn:microsoft.com/office/officeart/2005/8/layout/vProcess5"/>
    <dgm:cxn modelId="{A709FBB7-93B7-40F6-99DC-C2048CED39BA}" type="presParOf" srcId="{E530A15F-8B3D-4C5C-8A51-768B8C7DE10F}" destId="{37D679B1-F894-4C36-B238-8E661B202C83}" srcOrd="5" destOrd="0" presId="urn:microsoft.com/office/officeart/2005/8/layout/vProcess5"/>
    <dgm:cxn modelId="{776A9F1B-1131-44DB-8426-E48CA1BD278B}" type="presParOf" srcId="{E530A15F-8B3D-4C5C-8A51-768B8C7DE10F}" destId="{BD4A2C7A-8632-4056-9B68-AAA43570AAB8}" srcOrd="6" destOrd="0" presId="urn:microsoft.com/office/officeart/2005/8/layout/vProcess5"/>
    <dgm:cxn modelId="{DDA5710E-04BC-47A8-9CEC-1CE8AAC46D2D}" type="presParOf" srcId="{E530A15F-8B3D-4C5C-8A51-768B8C7DE10F}" destId="{45B40698-1FD3-4EE1-A278-D130C47F3AED}" srcOrd="7" destOrd="0" presId="urn:microsoft.com/office/officeart/2005/8/layout/vProcess5"/>
    <dgm:cxn modelId="{2F256240-99B5-4A27-9B00-BDF8A2D284C4}" type="presParOf" srcId="{E530A15F-8B3D-4C5C-8A51-768B8C7DE10F}" destId="{BD827DED-199B-4951-AAE9-EF706460723B}" srcOrd="8" destOrd="0" presId="urn:microsoft.com/office/officeart/2005/8/layout/vProcess5"/>
    <dgm:cxn modelId="{EC5D62C6-6AB0-421A-8BC5-52849A17CA96}" type="presParOf" srcId="{E530A15F-8B3D-4C5C-8A51-768B8C7DE10F}" destId="{330829AE-95CF-44E7-B62C-8246738A142F}" srcOrd="9" destOrd="0" presId="urn:microsoft.com/office/officeart/2005/8/layout/vProcess5"/>
    <dgm:cxn modelId="{89D94ECD-704B-4211-BC3D-FF4B23103835}" type="presParOf" srcId="{E530A15F-8B3D-4C5C-8A51-768B8C7DE10F}" destId="{5838CEC1-5059-429E-BED2-4B0AA6AF112E}" srcOrd="10" destOrd="0" presId="urn:microsoft.com/office/officeart/2005/8/layout/vProcess5"/>
    <dgm:cxn modelId="{6803763E-604C-40B5-812A-2A29B8CADA4F}" type="presParOf" srcId="{E530A15F-8B3D-4C5C-8A51-768B8C7DE10F}" destId="{BF76BBD6-A83D-46A4-8ABA-323C627F9DF5}" srcOrd="11"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ED104E-C5ED-4DAB-A25B-BE491CE12D1E}"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987F4068-ABDB-4593-AA67-1E57058A97FC}">
      <dgm:prSet/>
      <dgm:spPr>
        <a:solidFill>
          <a:schemeClr val="accent6">
            <a:lumMod val="50000"/>
          </a:schemeClr>
        </a:solidFill>
        <a:effectLst>
          <a:outerShdw blurRad="50800" dist="38100" dir="2700000" algn="tl" rotWithShape="0">
            <a:prstClr val="black">
              <a:alpha val="40000"/>
            </a:prstClr>
          </a:outerShdw>
          <a:softEdge rad="0"/>
        </a:effectLst>
      </dgm:spPr>
      <dgm:t>
        <a:bodyPr/>
        <a:lstStyle/>
        <a:p>
          <a:r>
            <a:rPr lang="en-IN" dirty="0"/>
            <a:t>Two phase application process with grantee announcement on March 1</a:t>
          </a:r>
          <a:r>
            <a:rPr lang="en-IN" baseline="30000" dirty="0"/>
            <a:t>st</a:t>
          </a:r>
          <a:r>
            <a:rPr lang="en-IN" dirty="0"/>
            <a:t>, 2024</a:t>
          </a:r>
          <a:endParaRPr lang="en-US" dirty="0"/>
        </a:p>
      </dgm:t>
    </dgm:pt>
    <dgm:pt modelId="{5C28406E-19A4-4A06-A284-5155B436AF01}" type="parTrans" cxnId="{2EDBAEE3-352A-475C-8E9F-CCBD87A2742B}">
      <dgm:prSet/>
      <dgm:spPr/>
      <dgm:t>
        <a:bodyPr/>
        <a:lstStyle/>
        <a:p>
          <a:endParaRPr lang="en-US"/>
        </a:p>
      </dgm:t>
    </dgm:pt>
    <dgm:pt modelId="{67601436-87B6-49D7-ADAB-AC487A50CC7E}" type="sibTrans" cxnId="{2EDBAEE3-352A-475C-8E9F-CCBD87A2742B}">
      <dgm:prSet/>
      <dgm:spPr/>
      <dgm:t>
        <a:bodyPr/>
        <a:lstStyle/>
        <a:p>
          <a:endParaRPr lang="en-US"/>
        </a:p>
      </dgm:t>
    </dgm:pt>
    <dgm:pt modelId="{F96C851B-C5BB-4159-BB49-F49E82A5B4DD}">
      <dgm:prSet/>
      <dgm:spPr>
        <a:solidFill>
          <a:schemeClr val="accent6">
            <a:lumMod val="50000"/>
          </a:schemeClr>
        </a:solidFill>
        <a:effectLst>
          <a:outerShdw blurRad="50800" dist="38100" dir="2700000" algn="tl" rotWithShape="0">
            <a:prstClr val="black">
              <a:alpha val="40000"/>
            </a:prstClr>
          </a:outerShdw>
          <a:softEdge rad="0"/>
        </a:effectLst>
      </dgm:spPr>
      <dgm:t>
        <a:bodyPr/>
        <a:lstStyle/>
        <a:p>
          <a:r>
            <a:rPr lang="en-IN" dirty="0"/>
            <a:t>Phase 1: Abstract </a:t>
          </a:r>
        </a:p>
        <a:p>
          <a:r>
            <a:rPr lang="en-IN" dirty="0"/>
            <a:t>(Oct-Dec)</a:t>
          </a:r>
          <a:endParaRPr lang="en-US" dirty="0"/>
        </a:p>
      </dgm:t>
    </dgm:pt>
    <dgm:pt modelId="{27D54F57-F279-4E56-84BD-F209C93F071D}" type="parTrans" cxnId="{7B7AEE98-CA75-499E-ACD5-D849D6C94D3F}">
      <dgm:prSet/>
      <dgm:spPr/>
      <dgm:t>
        <a:bodyPr/>
        <a:lstStyle/>
        <a:p>
          <a:endParaRPr lang="en-US"/>
        </a:p>
      </dgm:t>
    </dgm:pt>
    <dgm:pt modelId="{186CBC6A-6BDE-4A1B-89B9-92FF339705C1}" type="sibTrans" cxnId="{7B7AEE98-CA75-499E-ACD5-D849D6C94D3F}">
      <dgm:prSet/>
      <dgm:spPr/>
      <dgm:t>
        <a:bodyPr/>
        <a:lstStyle/>
        <a:p>
          <a:endParaRPr lang="en-US"/>
        </a:p>
      </dgm:t>
    </dgm:pt>
    <dgm:pt modelId="{C429D4C2-7641-49D9-B770-ED64E9343821}">
      <dgm:prSet/>
      <dgm:spPr>
        <a:solidFill>
          <a:schemeClr val="accent6">
            <a:lumMod val="50000"/>
          </a:schemeClr>
        </a:solidFill>
        <a:effectLst>
          <a:outerShdw blurRad="50800" dist="38100" dir="2700000" algn="tl" rotWithShape="0">
            <a:prstClr val="black">
              <a:alpha val="40000"/>
            </a:prstClr>
          </a:outerShdw>
          <a:softEdge rad="0"/>
        </a:effectLst>
      </dgm:spPr>
      <dgm:t>
        <a:bodyPr/>
        <a:lstStyle/>
        <a:p>
          <a:r>
            <a:rPr lang="en-IN" dirty="0"/>
            <a:t>Submit a general idea of your project budget, and timeline between October 2 and November 3</a:t>
          </a:r>
          <a:endParaRPr lang="en-US" dirty="0"/>
        </a:p>
      </dgm:t>
    </dgm:pt>
    <dgm:pt modelId="{C21A4479-5888-4B51-9B54-4AE5B17A7B7C}" type="parTrans" cxnId="{A8226E83-6371-46BF-A0B7-41951CF5445B}">
      <dgm:prSet/>
      <dgm:spPr/>
      <dgm:t>
        <a:bodyPr/>
        <a:lstStyle/>
        <a:p>
          <a:endParaRPr lang="en-US"/>
        </a:p>
      </dgm:t>
    </dgm:pt>
    <dgm:pt modelId="{EB93D01D-2DBE-4843-8E1D-B74E0FE99A17}" type="sibTrans" cxnId="{A8226E83-6371-46BF-A0B7-41951CF5445B}">
      <dgm:prSet/>
      <dgm:spPr/>
      <dgm:t>
        <a:bodyPr/>
        <a:lstStyle/>
        <a:p>
          <a:endParaRPr lang="en-US"/>
        </a:p>
      </dgm:t>
    </dgm:pt>
    <dgm:pt modelId="{3896C731-102C-4F53-8348-4A4AA2D3D822}">
      <dgm:prSet/>
      <dgm:spPr>
        <a:solidFill>
          <a:schemeClr val="accent6">
            <a:lumMod val="50000"/>
          </a:schemeClr>
        </a:solidFill>
        <a:effectLst>
          <a:outerShdw blurRad="50800" dist="38100" dir="2700000" algn="tl" rotWithShape="0">
            <a:prstClr val="black">
              <a:alpha val="40000"/>
            </a:prstClr>
          </a:outerShdw>
          <a:softEdge rad="0"/>
        </a:effectLst>
      </dgm:spPr>
      <dgm:t>
        <a:bodyPr/>
        <a:lstStyle/>
        <a:p>
          <a:r>
            <a:rPr lang="en-IN" dirty="0"/>
            <a:t>Selected </a:t>
          </a:r>
          <a:r>
            <a:rPr lang="en-IN" dirty="0" err="1"/>
            <a:t>applicatnts</a:t>
          </a:r>
          <a:r>
            <a:rPr lang="en-IN" dirty="0"/>
            <a:t> are announced in December and invited to Phase 2</a:t>
          </a:r>
          <a:endParaRPr lang="en-US" dirty="0"/>
        </a:p>
      </dgm:t>
    </dgm:pt>
    <dgm:pt modelId="{EBB55B2E-E175-4BA7-929B-DE9DC6C23BB5}" type="parTrans" cxnId="{7BE0876A-DAFF-48AF-9E35-32894AA31E38}">
      <dgm:prSet/>
      <dgm:spPr/>
      <dgm:t>
        <a:bodyPr/>
        <a:lstStyle/>
        <a:p>
          <a:endParaRPr lang="en-US"/>
        </a:p>
      </dgm:t>
    </dgm:pt>
    <dgm:pt modelId="{43C0E1AE-1BC7-46DC-B912-349E73099880}" type="sibTrans" cxnId="{7BE0876A-DAFF-48AF-9E35-32894AA31E38}">
      <dgm:prSet/>
      <dgm:spPr/>
      <dgm:t>
        <a:bodyPr/>
        <a:lstStyle/>
        <a:p>
          <a:endParaRPr lang="en-US"/>
        </a:p>
      </dgm:t>
    </dgm:pt>
    <dgm:pt modelId="{4DF3845F-F291-4664-BE1B-27F52A1C4440}">
      <dgm:prSet/>
      <dgm:spPr>
        <a:solidFill>
          <a:schemeClr val="accent6">
            <a:lumMod val="50000"/>
          </a:schemeClr>
        </a:solidFill>
        <a:effectLst>
          <a:outerShdw blurRad="50800" dist="38100" dir="2700000" algn="tl" rotWithShape="0">
            <a:prstClr val="black">
              <a:alpha val="40000"/>
            </a:prstClr>
          </a:outerShdw>
          <a:softEdge rad="0"/>
        </a:effectLst>
      </dgm:spPr>
      <dgm:t>
        <a:bodyPr/>
        <a:lstStyle/>
        <a:p>
          <a:r>
            <a:rPr lang="en-IN" dirty="0"/>
            <a:t>Phase 2: Full </a:t>
          </a:r>
          <a:r>
            <a:rPr lang="en-IN" dirty="0" err="1"/>
            <a:t>Aplication</a:t>
          </a:r>
          <a:endParaRPr lang="en-IN" dirty="0"/>
        </a:p>
        <a:p>
          <a:r>
            <a:rPr lang="en-IN" dirty="0"/>
            <a:t>(Dec-Feb)</a:t>
          </a:r>
          <a:endParaRPr lang="en-US" dirty="0"/>
        </a:p>
      </dgm:t>
    </dgm:pt>
    <dgm:pt modelId="{EE136F4A-33CE-4A03-8247-6EC6AC609C84}" type="parTrans" cxnId="{4E3C2FEC-1DDF-48AA-81B0-472DCAF23158}">
      <dgm:prSet/>
      <dgm:spPr/>
      <dgm:t>
        <a:bodyPr/>
        <a:lstStyle/>
        <a:p>
          <a:endParaRPr lang="en-US"/>
        </a:p>
      </dgm:t>
    </dgm:pt>
    <dgm:pt modelId="{1654BCD2-52B9-4EB1-BCD4-48D26E0B7F0A}" type="sibTrans" cxnId="{4E3C2FEC-1DDF-48AA-81B0-472DCAF23158}">
      <dgm:prSet/>
      <dgm:spPr/>
      <dgm:t>
        <a:bodyPr/>
        <a:lstStyle/>
        <a:p>
          <a:endParaRPr lang="en-US"/>
        </a:p>
      </dgm:t>
    </dgm:pt>
    <dgm:pt modelId="{606B2656-A56A-454C-B3E3-41795CC829AD}">
      <dgm:prSet/>
      <dgm:spPr>
        <a:solidFill>
          <a:schemeClr val="accent6">
            <a:lumMod val="50000"/>
          </a:schemeClr>
        </a:solidFill>
        <a:effectLst>
          <a:outerShdw blurRad="50800" dist="38100" dir="2700000" algn="tl" rotWithShape="0">
            <a:prstClr val="black">
              <a:alpha val="40000"/>
            </a:prstClr>
          </a:outerShdw>
          <a:softEdge rad="0"/>
        </a:effectLst>
      </dgm:spPr>
      <dgm:t>
        <a:bodyPr/>
        <a:lstStyle/>
        <a:p>
          <a:r>
            <a:rPr lang="en-IN" dirty="0"/>
            <a:t>Submit detailed information about your project and be prepared to begin implementation</a:t>
          </a:r>
          <a:endParaRPr lang="en-US" dirty="0"/>
        </a:p>
      </dgm:t>
    </dgm:pt>
    <dgm:pt modelId="{2B442368-B290-494D-9A74-73F3435AE6D2}" type="parTrans" cxnId="{15D9B36E-F79B-423F-AE6E-60D2E2696014}">
      <dgm:prSet/>
      <dgm:spPr/>
      <dgm:t>
        <a:bodyPr/>
        <a:lstStyle/>
        <a:p>
          <a:endParaRPr lang="en-US"/>
        </a:p>
      </dgm:t>
    </dgm:pt>
    <dgm:pt modelId="{21EF7673-B808-46C9-AE1C-19EC7B180816}" type="sibTrans" cxnId="{15D9B36E-F79B-423F-AE6E-60D2E2696014}">
      <dgm:prSet/>
      <dgm:spPr/>
      <dgm:t>
        <a:bodyPr/>
        <a:lstStyle/>
        <a:p>
          <a:endParaRPr lang="en-US"/>
        </a:p>
      </dgm:t>
    </dgm:pt>
    <dgm:pt modelId="{6E151975-4C9B-4076-B477-E40434179AC6}" type="pres">
      <dgm:prSet presAssocID="{56ED104E-C5ED-4DAB-A25B-BE491CE12D1E}" presName="Name0" presStyleCnt="0">
        <dgm:presLayoutVars>
          <dgm:dir/>
          <dgm:resizeHandles val="exact"/>
        </dgm:presLayoutVars>
      </dgm:prSet>
      <dgm:spPr/>
    </dgm:pt>
    <dgm:pt modelId="{975D787A-276D-4511-8AFF-DACCAA32B597}" type="pres">
      <dgm:prSet presAssocID="{987F4068-ABDB-4593-AA67-1E57058A97FC}" presName="node" presStyleLbl="node1" presStyleIdx="0" presStyleCnt="6">
        <dgm:presLayoutVars>
          <dgm:bulletEnabled val="1"/>
        </dgm:presLayoutVars>
      </dgm:prSet>
      <dgm:spPr/>
    </dgm:pt>
    <dgm:pt modelId="{94824121-DAF4-4E06-A648-03B0F20908C6}" type="pres">
      <dgm:prSet presAssocID="{67601436-87B6-49D7-ADAB-AC487A50CC7E}" presName="sibTrans" presStyleLbl="sibTrans1D1" presStyleIdx="0" presStyleCnt="5"/>
      <dgm:spPr/>
    </dgm:pt>
    <dgm:pt modelId="{30855647-AA69-46D6-88A4-B769E2DFB39A}" type="pres">
      <dgm:prSet presAssocID="{67601436-87B6-49D7-ADAB-AC487A50CC7E}" presName="connectorText" presStyleLbl="sibTrans1D1" presStyleIdx="0" presStyleCnt="5"/>
      <dgm:spPr/>
    </dgm:pt>
    <dgm:pt modelId="{BBAF0105-6545-460E-B84A-BDCDF0F82154}" type="pres">
      <dgm:prSet presAssocID="{F96C851B-C5BB-4159-BB49-F49E82A5B4DD}" presName="node" presStyleLbl="node1" presStyleIdx="1" presStyleCnt="6" custLinFactNeighborX="-871" custLinFactNeighborY="-22">
        <dgm:presLayoutVars>
          <dgm:bulletEnabled val="1"/>
        </dgm:presLayoutVars>
      </dgm:prSet>
      <dgm:spPr/>
    </dgm:pt>
    <dgm:pt modelId="{B3BD40A0-C030-4684-9650-A042F3A1EBCE}" type="pres">
      <dgm:prSet presAssocID="{186CBC6A-6BDE-4A1B-89B9-92FF339705C1}" presName="sibTrans" presStyleLbl="sibTrans1D1" presStyleIdx="1" presStyleCnt="5"/>
      <dgm:spPr/>
    </dgm:pt>
    <dgm:pt modelId="{E097022B-1343-4726-9758-AF483682668C}" type="pres">
      <dgm:prSet presAssocID="{186CBC6A-6BDE-4A1B-89B9-92FF339705C1}" presName="connectorText" presStyleLbl="sibTrans1D1" presStyleIdx="1" presStyleCnt="5"/>
      <dgm:spPr/>
    </dgm:pt>
    <dgm:pt modelId="{4394EA88-9302-4AF9-8A83-7A6D35D7E3ED}" type="pres">
      <dgm:prSet presAssocID="{C429D4C2-7641-49D9-B770-ED64E9343821}" presName="node" presStyleLbl="node1" presStyleIdx="2" presStyleCnt="6">
        <dgm:presLayoutVars>
          <dgm:bulletEnabled val="1"/>
        </dgm:presLayoutVars>
      </dgm:prSet>
      <dgm:spPr/>
    </dgm:pt>
    <dgm:pt modelId="{EA4757B4-0D63-4447-A882-452CAEF36D91}" type="pres">
      <dgm:prSet presAssocID="{EB93D01D-2DBE-4843-8E1D-B74E0FE99A17}" presName="sibTrans" presStyleLbl="sibTrans1D1" presStyleIdx="2" presStyleCnt="5"/>
      <dgm:spPr/>
    </dgm:pt>
    <dgm:pt modelId="{109B0060-7CBE-4785-B835-8B04DEE35B96}" type="pres">
      <dgm:prSet presAssocID="{EB93D01D-2DBE-4843-8E1D-B74E0FE99A17}" presName="connectorText" presStyleLbl="sibTrans1D1" presStyleIdx="2" presStyleCnt="5"/>
      <dgm:spPr/>
    </dgm:pt>
    <dgm:pt modelId="{65376972-F7AC-4714-A3EF-9534DAC8E7AC}" type="pres">
      <dgm:prSet presAssocID="{3896C731-102C-4F53-8348-4A4AA2D3D822}" presName="node" presStyleLbl="node1" presStyleIdx="3" presStyleCnt="6">
        <dgm:presLayoutVars>
          <dgm:bulletEnabled val="1"/>
        </dgm:presLayoutVars>
      </dgm:prSet>
      <dgm:spPr/>
    </dgm:pt>
    <dgm:pt modelId="{27D17FB1-FD47-4D29-88E2-B777FEBDD1F3}" type="pres">
      <dgm:prSet presAssocID="{43C0E1AE-1BC7-46DC-B912-349E73099880}" presName="sibTrans" presStyleLbl="sibTrans1D1" presStyleIdx="3" presStyleCnt="5"/>
      <dgm:spPr/>
    </dgm:pt>
    <dgm:pt modelId="{23DFD2B0-3373-4F82-B572-777049368FDE}" type="pres">
      <dgm:prSet presAssocID="{43C0E1AE-1BC7-46DC-B912-349E73099880}" presName="connectorText" presStyleLbl="sibTrans1D1" presStyleIdx="3" presStyleCnt="5"/>
      <dgm:spPr/>
    </dgm:pt>
    <dgm:pt modelId="{038E4E5A-2DD7-4D34-A56B-06A29BC80C00}" type="pres">
      <dgm:prSet presAssocID="{4DF3845F-F291-4664-BE1B-27F52A1C4440}" presName="node" presStyleLbl="node1" presStyleIdx="4" presStyleCnt="6">
        <dgm:presLayoutVars>
          <dgm:bulletEnabled val="1"/>
        </dgm:presLayoutVars>
      </dgm:prSet>
      <dgm:spPr/>
    </dgm:pt>
    <dgm:pt modelId="{EB3EE951-9DDE-48B9-AA6A-0B146F09A576}" type="pres">
      <dgm:prSet presAssocID="{1654BCD2-52B9-4EB1-BCD4-48D26E0B7F0A}" presName="sibTrans" presStyleLbl="sibTrans1D1" presStyleIdx="4" presStyleCnt="5"/>
      <dgm:spPr/>
    </dgm:pt>
    <dgm:pt modelId="{C25133CD-8212-4161-965D-F305FA94A80F}" type="pres">
      <dgm:prSet presAssocID="{1654BCD2-52B9-4EB1-BCD4-48D26E0B7F0A}" presName="connectorText" presStyleLbl="sibTrans1D1" presStyleIdx="4" presStyleCnt="5"/>
      <dgm:spPr/>
    </dgm:pt>
    <dgm:pt modelId="{B29D3CAE-E0E7-4A84-A379-EB768A56789C}" type="pres">
      <dgm:prSet presAssocID="{606B2656-A56A-454C-B3E3-41795CC829AD}" presName="node" presStyleLbl="node1" presStyleIdx="5" presStyleCnt="6">
        <dgm:presLayoutVars>
          <dgm:bulletEnabled val="1"/>
        </dgm:presLayoutVars>
      </dgm:prSet>
      <dgm:spPr/>
    </dgm:pt>
  </dgm:ptLst>
  <dgm:cxnLst>
    <dgm:cxn modelId="{3D8C6334-E386-434A-8F9F-B3D66D89BCCD}" type="presOf" srcId="{186CBC6A-6BDE-4A1B-89B9-92FF339705C1}" destId="{E097022B-1343-4726-9758-AF483682668C}" srcOrd="1" destOrd="0" presId="urn:microsoft.com/office/officeart/2016/7/layout/RepeatingBendingProcessNew"/>
    <dgm:cxn modelId="{99E7A55E-B28D-41CB-BAD5-2C0C6967B115}" type="presOf" srcId="{606B2656-A56A-454C-B3E3-41795CC829AD}" destId="{B29D3CAE-E0E7-4A84-A379-EB768A56789C}" srcOrd="0" destOrd="0" presId="urn:microsoft.com/office/officeart/2016/7/layout/RepeatingBendingProcessNew"/>
    <dgm:cxn modelId="{EAD62867-A348-4865-8D71-46D14223B2FA}" type="presOf" srcId="{C429D4C2-7641-49D9-B770-ED64E9343821}" destId="{4394EA88-9302-4AF9-8A83-7A6D35D7E3ED}" srcOrd="0" destOrd="0" presId="urn:microsoft.com/office/officeart/2016/7/layout/RepeatingBendingProcessNew"/>
    <dgm:cxn modelId="{1CE4A867-8FF3-4926-AA39-68A63D2B57D8}" type="presOf" srcId="{1654BCD2-52B9-4EB1-BCD4-48D26E0B7F0A}" destId="{C25133CD-8212-4161-965D-F305FA94A80F}" srcOrd="1" destOrd="0" presId="urn:microsoft.com/office/officeart/2016/7/layout/RepeatingBendingProcessNew"/>
    <dgm:cxn modelId="{E53D816A-8367-41D3-93F8-0411FA5CE40F}" type="presOf" srcId="{4DF3845F-F291-4664-BE1B-27F52A1C4440}" destId="{038E4E5A-2DD7-4D34-A56B-06A29BC80C00}" srcOrd="0" destOrd="0" presId="urn:microsoft.com/office/officeart/2016/7/layout/RepeatingBendingProcessNew"/>
    <dgm:cxn modelId="{7BE0876A-DAFF-48AF-9E35-32894AA31E38}" srcId="{56ED104E-C5ED-4DAB-A25B-BE491CE12D1E}" destId="{3896C731-102C-4F53-8348-4A4AA2D3D822}" srcOrd="3" destOrd="0" parTransId="{EBB55B2E-E175-4BA7-929B-DE9DC6C23BB5}" sibTransId="{43C0E1AE-1BC7-46DC-B912-349E73099880}"/>
    <dgm:cxn modelId="{15D9B36E-F79B-423F-AE6E-60D2E2696014}" srcId="{56ED104E-C5ED-4DAB-A25B-BE491CE12D1E}" destId="{606B2656-A56A-454C-B3E3-41795CC829AD}" srcOrd="5" destOrd="0" parTransId="{2B442368-B290-494D-9A74-73F3435AE6D2}" sibTransId="{21EF7673-B808-46C9-AE1C-19EC7B180816}"/>
    <dgm:cxn modelId="{FB1A7650-E767-44C3-96F8-CC7A7F7BABA1}" type="presOf" srcId="{67601436-87B6-49D7-ADAB-AC487A50CC7E}" destId="{30855647-AA69-46D6-88A4-B769E2DFB39A}" srcOrd="1" destOrd="0" presId="urn:microsoft.com/office/officeart/2016/7/layout/RepeatingBendingProcessNew"/>
    <dgm:cxn modelId="{42D11C76-7750-4E93-B788-6B6A044A8378}" type="presOf" srcId="{F96C851B-C5BB-4159-BB49-F49E82A5B4DD}" destId="{BBAF0105-6545-460E-B84A-BDCDF0F82154}" srcOrd="0" destOrd="0" presId="urn:microsoft.com/office/officeart/2016/7/layout/RepeatingBendingProcessNew"/>
    <dgm:cxn modelId="{6F7B407A-F798-4FEC-96C9-DCCBDF4E196D}" type="presOf" srcId="{67601436-87B6-49D7-ADAB-AC487A50CC7E}" destId="{94824121-DAF4-4E06-A648-03B0F20908C6}" srcOrd="0" destOrd="0" presId="urn:microsoft.com/office/officeart/2016/7/layout/RepeatingBendingProcessNew"/>
    <dgm:cxn modelId="{35CB377C-C468-4C60-9F28-7410053399CE}" type="presOf" srcId="{EB93D01D-2DBE-4843-8E1D-B74E0FE99A17}" destId="{EA4757B4-0D63-4447-A882-452CAEF36D91}" srcOrd="0" destOrd="0" presId="urn:microsoft.com/office/officeart/2016/7/layout/RepeatingBendingProcessNew"/>
    <dgm:cxn modelId="{A8226E83-6371-46BF-A0B7-41951CF5445B}" srcId="{56ED104E-C5ED-4DAB-A25B-BE491CE12D1E}" destId="{C429D4C2-7641-49D9-B770-ED64E9343821}" srcOrd="2" destOrd="0" parTransId="{C21A4479-5888-4B51-9B54-4AE5B17A7B7C}" sibTransId="{EB93D01D-2DBE-4843-8E1D-B74E0FE99A17}"/>
    <dgm:cxn modelId="{63967786-D381-4BDC-B857-7ABAC34646F9}" type="presOf" srcId="{186CBC6A-6BDE-4A1B-89B9-92FF339705C1}" destId="{B3BD40A0-C030-4684-9650-A042F3A1EBCE}" srcOrd="0" destOrd="0" presId="urn:microsoft.com/office/officeart/2016/7/layout/RepeatingBendingProcessNew"/>
    <dgm:cxn modelId="{E3278988-0DF1-43A0-AB0E-32E59DC4D25A}" type="presOf" srcId="{987F4068-ABDB-4593-AA67-1E57058A97FC}" destId="{975D787A-276D-4511-8AFF-DACCAA32B597}" srcOrd="0" destOrd="0" presId="urn:microsoft.com/office/officeart/2016/7/layout/RepeatingBendingProcessNew"/>
    <dgm:cxn modelId="{EFD12F8D-9952-45AC-AD0D-C5656CF4ED6E}" type="presOf" srcId="{43C0E1AE-1BC7-46DC-B912-349E73099880}" destId="{23DFD2B0-3373-4F82-B572-777049368FDE}" srcOrd="1" destOrd="0" presId="urn:microsoft.com/office/officeart/2016/7/layout/RepeatingBendingProcessNew"/>
    <dgm:cxn modelId="{7B7AEE98-CA75-499E-ACD5-D849D6C94D3F}" srcId="{56ED104E-C5ED-4DAB-A25B-BE491CE12D1E}" destId="{F96C851B-C5BB-4159-BB49-F49E82A5B4DD}" srcOrd="1" destOrd="0" parTransId="{27D54F57-F279-4E56-84BD-F209C93F071D}" sibTransId="{186CBC6A-6BDE-4A1B-89B9-92FF339705C1}"/>
    <dgm:cxn modelId="{DD901FB2-CD53-4CE9-A5A9-F6744811D278}" type="presOf" srcId="{1654BCD2-52B9-4EB1-BCD4-48D26E0B7F0A}" destId="{EB3EE951-9DDE-48B9-AA6A-0B146F09A576}" srcOrd="0" destOrd="0" presId="urn:microsoft.com/office/officeart/2016/7/layout/RepeatingBendingProcessNew"/>
    <dgm:cxn modelId="{B5A10BB9-72A9-4A49-8D2B-E907B79B69BA}" type="presOf" srcId="{3896C731-102C-4F53-8348-4A4AA2D3D822}" destId="{65376972-F7AC-4714-A3EF-9534DAC8E7AC}" srcOrd="0" destOrd="0" presId="urn:microsoft.com/office/officeart/2016/7/layout/RepeatingBendingProcessNew"/>
    <dgm:cxn modelId="{AF0886D9-47E0-43A8-93A3-6F7C98D4C6BC}" type="presOf" srcId="{43C0E1AE-1BC7-46DC-B912-349E73099880}" destId="{27D17FB1-FD47-4D29-88E2-B777FEBDD1F3}" srcOrd="0" destOrd="0" presId="urn:microsoft.com/office/officeart/2016/7/layout/RepeatingBendingProcessNew"/>
    <dgm:cxn modelId="{BFCED5DF-B38F-447A-BE28-D80963CC2FB4}" type="presOf" srcId="{56ED104E-C5ED-4DAB-A25B-BE491CE12D1E}" destId="{6E151975-4C9B-4076-B477-E40434179AC6}" srcOrd="0" destOrd="0" presId="urn:microsoft.com/office/officeart/2016/7/layout/RepeatingBendingProcessNew"/>
    <dgm:cxn modelId="{2EDBAEE3-352A-475C-8E9F-CCBD87A2742B}" srcId="{56ED104E-C5ED-4DAB-A25B-BE491CE12D1E}" destId="{987F4068-ABDB-4593-AA67-1E57058A97FC}" srcOrd="0" destOrd="0" parTransId="{5C28406E-19A4-4A06-A284-5155B436AF01}" sibTransId="{67601436-87B6-49D7-ADAB-AC487A50CC7E}"/>
    <dgm:cxn modelId="{4E3C2FEC-1DDF-48AA-81B0-472DCAF23158}" srcId="{56ED104E-C5ED-4DAB-A25B-BE491CE12D1E}" destId="{4DF3845F-F291-4664-BE1B-27F52A1C4440}" srcOrd="4" destOrd="0" parTransId="{EE136F4A-33CE-4A03-8247-6EC6AC609C84}" sibTransId="{1654BCD2-52B9-4EB1-BCD4-48D26E0B7F0A}"/>
    <dgm:cxn modelId="{CC0D79FE-21B9-429F-89F3-83515CCCB6F1}" type="presOf" srcId="{EB93D01D-2DBE-4843-8E1D-B74E0FE99A17}" destId="{109B0060-7CBE-4785-B835-8B04DEE35B96}" srcOrd="1" destOrd="0" presId="urn:microsoft.com/office/officeart/2016/7/layout/RepeatingBendingProcessNew"/>
    <dgm:cxn modelId="{74DD37A1-956C-442B-85B3-61C9C882DBDC}" type="presParOf" srcId="{6E151975-4C9B-4076-B477-E40434179AC6}" destId="{975D787A-276D-4511-8AFF-DACCAA32B597}" srcOrd="0" destOrd="0" presId="urn:microsoft.com/office/officeart/2016/7/layout/RepeatingBendingProcessNew"/>
    <dgm:cxn modelId="{A1F2067E-F51A-439E-924A-142BA0A75716}" type="presParOf" srcId="{6E151975-4C9B-4076-B477-E40434179AC6}" destId="{94824121-DAF4-4E06-A648-03B0F20908C6}" srcOrd="1" destOrd="0" presId="urn:microsoft.com/office/officeart/2016/7/layout/RepeatingBendingProcessNew"/>
    <dgm:cxn modelId="{BC035261-EEED-4883-8665-712ACDA6FA3A}" type="presParOf" srcId="{94824121-DAF4-4E06-A648-03B0F20908C6}" destId="{30855647-AA69-46D6-88A4-B769E2DFB39A}" srcOrd="0" destOrd="0" presId="urn:microsoft.com/office/officeart/2016/7/layout/RepeatingBendingProcessNew"/>
    <dgm:cxn modelId="{EB4BA5DE-7B12-4C83-8D9B-EE0624C8540D}" type="presParOf" srcId="{6E151975-4C9B-4076-B477-E40434179AC6}" destId="{BBAF0105-6545-460E-B84A-BDCDF0F82154}" srcOrd="2" destOrd="0" presId="urn:microsoft.com/office/officeart/2016/7/layout/RepeatingBendingProcessNew"/>
    <dgm:cxn modelId="{D88C25FA-BA5A-4007-9A90-5066C01A2F97}" type="presParOf" srcId="{6E151975-4C9B-4076-B477-E40434179AC6}" destId="{B3BD40A0-C030-4684-9650-A042F3A1EBCE}" srcOrd="3" destOrd="0" presId="urn:microsoft.com/office/officeart/2016/7/layout/RepeatingBendingProcessNew"/>
    <dgm:cxn modelId="{6CFC7E6A-2531-4D1A-A374-921C0C1CB503}" type="presParOf" srcId="{B3BD40A0-C030-4684-9650-A042F3A1EBCE}" destId="{E097022B-1343-4726-9758-AF483682668C}" srcOrd="0" destOrd="0" presId="urn:microsoft.com/office/officeart/2016/7/layout/RepeatingBendingProcessNew"/>
    <dgm:cxn modelId="{75336DA8-E251-4A0A-9F97-FDCB148AEDC6}" type="presParOf" srcId="{6E151975-4C9B-4076-B477-E40434179AC6}" destId="{4394EA88-9302-4AF9-8A83-7A6D35D7E3ED}" srcOrd="4" destOrd="0" presId="urn:microsoft.com/office/officeart/2016/7/layout/RepeatingBendingProcessNew"/>
    <dgm:cxn modelId="{4B42A802-C0B2-4102-84B1-694862256991}" type="presParOf" srcId="{6E151975-4C9B-4076-B477-E40434179AC6}" destId="{EA4757B4-0D63-4447-A882-452CAEF36D91}" srcOrd="5" destOrd="0" presId="urn:microsoft.com/office/officeart/2016/7/layout/RepeatingBendingProcessNew"/>
    <dgm:cxn modelId="{C3A3886D-D776-4341-95D3-93193C4EBFD8}" type="presParOf" srcId="{EA4757B4-0D63-4447-A882-452CAEF36D91}" destId="{109B0060-7CBE-4785-B835-8B04DEE35B96}" srcOrd="0" destOrd="0" presId="urn:microsoft.com/office/officeart/2016/7/layout/RepeatingBendingProcessNew"/>
    <dgm:cxn modelId="{F5E30705-744D-454B-8CC0-C0A27E5244F1}" type="presParOf" srcId="{6E151975-4C9B-4076-B477-E40434179AC6}" destId="{65376972-F7AC-4714-A3EF-9534DAC8E7AC}" srcOrd="6" destOrd="0" presId="urn:microsoft.com/office/officeart/2016/7/layout/RepeatingBendingProcessNew"/>
    <dgm:cxn modelId="{F6754EB1-36BD-4AC9-9FE7-B48E2C9A4D08}" type="presParOf" srcId="{6E151975-4C9B-4076-B477-E40434179AC6}" destId="{27D17FB1-FD47-4D29-88E2-B777FEBDD1F3}" srcOrd="7" destOrd="0" presId="urn:microsoft.com/office/officeart/2016/7/layout/RepeatingBendingProcessNew"/>
    <dgm:cxn modelId="{7338ED61-34F9-497B-BDBB-E2F4942DFF8C}" type="presParOf" srcId="{27D17FB1-FD47-4D29-88E2-B777FEBDD1F3}" destId="{23DFD2B0-3373-4F82-B572-777049368FDE}" srcOrd="0" destOrd="0" presId="urn:microsoft.com/office/officeart/2016/7/layout/RepeatingBendingProcessNew"/>
    <dgm:cxn modelId="{6E2D6B8A-008B-4865-9927-8AA3E6397671}" type="presParOf" srcId="{6E151975-4C9B-4076-B477-E40434179AC6}" destId="{038E4E5A-2DD7-4D34-A56B-06A29BC80C00}" srcOrd="8" destOrd="0" presId="urn:microsoft.com/office/officeart/2016/7/layout/RepeatingBendingProcessNew"/>
    <dgm:cxn modelId="{8FA9548D-7FB1-4EBB-9972-314C241ED7F5}" type="presParOf" srcId="{6E151975-4C9B-4076-B477-E40434179AC6}" destId="{EB3EE951-9DDE-48B9-AA6A-0B146F09A576}" srcOrd="9" destOrd="0" presId="urn:microsoft.com/office/officeart/2016/7/layout/RepeatingBendingProcessNew"/>
    <dgm:cxn modelId="{048D0E60-9178-45E9-92CA-6F6ACD1DF63C}" type="presParOf" srcId="{EB3EE951-9DDE-48B9-AA6A-0B146F09A576}" destId="{C25133CD-8212-4161-965D-F305FA94A80F}" srcOrd="0" destOrd="0" presId="urn:microsoft.com/office/officeart/2016/7/layout/RepeatingBendingProcessNew"/>
    <dgm:cxn modelId="{D40407FB-7DDB-4C77-9F8D-3D7674572D45}" type="presParOf" srcId="{6E151975-4C9B-4076-B477-E40434179AC6}" destId="{B29D3CAE-E0E7-4A84-A379-EB768A56789C}" srcOrd="10"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99E079-DB9F-4B85-81C4-FB744A374E32}">
      <dsp:nvSpPr>
        <dsp:cNvPr id="0" name=""/>
        <dsp:cNvSpPr/>
      </dsp:nvSpPr>
      <dsp:spPr>
        <a:xfrm>
          <a:off x="0" y="0"/>
          <a:ext cx="3695696" cy="845606"/>
        </a:xfrm>
        <a:prstGeom prst="roundRect">
          <a:avLst>
            <a:gd name="adj" fmla="val 10000"/>
          </a:avLst>
        </a:prstGeom>
        <a:solidFill>
          <a:schemeClr val="accent6">
            <a:lumMod val="40000"/>
            <a:lumOff val="6000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Overview</a:t>
          </a:r>
        </a:p>
      </dsp:txBody>
      <dsp:txXfrm>
        <a:off x="24767" y="24767"/>
        <a:ext cx="2711767" cy="796072"/>
      </dsp:txXfrm>
    </dsp:sp>
    <dsp:sp modelId="{D6315757-06A5-418F-BBC5-2B1352F37126}">
      <dsp:nvSpPr>
        <dsp:cNvPr id="0" name=""/>
        <dsp:cNvSpPr/>
      </dsp:nvSpPr>
      <dsp:spPr>
        <a:xfrm>
          <a:off x="309514" y="999353"/>
          <a:ext cx="3695696" cy="845606"/>
        </a:xfrm>
        <a:prstGeom prst="roundRect">
          <a:avLst>
            <a:gd name="adj" fmla="val 10000"/>
          </a:avLst>
        </a:prstGeom>
        <a:solidFill>
          <a:schemeClr val="accent6">
            <a:lumMod val="60000"/>
            <a:lumOff val="4000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Grant Requirements</a:t>
          </a:r>
        </a:p>
      </dsp:txBody>
      <dsp:txXfrm>
        <a:off x="334281" y="1024120"/>
        <a:ext cx="2787003" cy="796072"/>
      </dsp:txXfrm>
    </dsp:sp>
    <dsp:sp modelId="{52889E93-DA6F-4572-9046-19A16EB08165}">
      <dsp:nvSpPr>
        <dsp:cNvPr id="0" name=""/>
        <dsp:cNvSpPr/>
      </dsp:nvSpPr>
      <dsp:spPr>
        <a:xfrm>
          <a:off x="614409" y="1998706"/>
          <a:ext cx="3695696" cy="845606"/>
        </a:xfrm>
        <a:prstGeom prst="roundRect">
          <a:avLst>
            <a:gd name="adj" fmla="val 10000"/>
          </a:avLst>
        </a:prstGeom>
        <a:solidFill>
          <a:schemeClr val="accent6">
            <a:lumMod val="7500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Grant eligibility and application process</a:t>
          </a:r>
        </a:p>
      </dsp:txBody>
      <dsp:txXfrm>
        <a:off x="639176" y="2023473"/>
        <a:ext cx="2791623" cy="796072"/>
      </dsp:txXfrm>
    </dsp:sp>
    <dsp:sp modelId="{B9E8B742-C1C6-4C90-8168-9572DD618481}">
      <dsp:nvSpPr>
        <dsp:cNvPr id="0" name=""/>
        <dsp:cNvSpPr/>
      </dsp:nvSpPr>
      <dsp:spPr>
        <a:xfrm>
          <a:off x="923924" y="2998059"/>
          <a:ext cx="3695696" cy="845606"/>
        </a:xfrm>
        <a:prstGeom prst="roundRect">
          <a:avLst>
            <a:gd name="adj" fmla="val 10000"/>
          </a:avLst>
        </a:prstGeom>
        <a:solidFill>
          <a:schemeClr val="accent6">
            <a:lumMod val="5000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Selection Criteria</a:t>
          </a:r>
        </a:p>
      </dsp:txBody>
      <dsp:txXfrm>
        <a:off x="948691" y="3022826"/>
        <a:ext cx="2787003" cy="796072"/>
      </dsp:txXfrm>
    </dsp:sp>
    <dsp:sp modelId="{37D679B1-F894-4C36-B238-8E661B202C83}">
      <dsp:nvSpPr>
        <dsp:cNvPr id="0" name=""/>
        <dsp:cNvSpPr/>
      </dsp:nvSpPr>
      <dsp:spPr>
        <a:xfrm>
          <a:off x="3146052" y="647657"/>
          <a:ext cx="549644" cy="549644"/>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3269722" y="647657"/>
        <a:ext cx="302304" cy="413607"/>
      </dsp:txXfrm>
    </dsp:sp>
    <dsp:sp modelId="{BD4A2C7A-8632-4056-9B68-AAA43570AAB8}">
      <dsp:nvSpPr>
        <dsp:cNvPr id="0" name=""/>
        <dsp:cNvSpPr/>
      </dsp:nvSpPr>
      <dsp:spPr>
        <a:xfrm>
          <a:off x="3455567" y="1647010"/>
          <a:ext cx="549644" cy="549644"/>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3579237" y="1647010"/>
        <a:ext cx="302304" cy="413607"/>
      </dsp:txXfrm>
    </dsp:sp>
    <dsp:sp modelId="{45B40698-1FD3-4EE1-A278-D130C47F3AED}">
      <dsp:nvSpPr>
        <dsp:cNvPr id="0" name=""/>
        <dsp:cNvSpPr/>
      </dsp:nvSpPr>
      <dsp:spPr>
        <a:xfrm>
          <a:off x="3760462" y="2646364"/>
          <a:ext cx="549644" cy="549644"/>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3884132" y="2646364"/>
        <a:ext cx="302304" cy="4136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824121-DAF4-4E06-A648-03B0F20908C6}">
      <dsp:nvSpPr>
        <dsp:cNvPr id="0" name=""/>
        <dsp:cNvSpPr/>
      </dsp:nvSpPr>
      <dsp:spPr>
        <a:xfrm>
          <a:off x="2568864" y="501694"/>
          <a:ext cx="373189" cy="91440"/>
        </a:xfrm>
        <a:custGeom>
          <a:avLst/>
          <a:gdLst/>
          <a:ahLst/>
          <a:cxnLst/>
          <a:rect l="0" t="0" r="0" b="0"/>
          <a:pathLst>
            <a:path>
              <a:moveTo>
                <a:pt x="0" y="45960"/>
              </a:moveTo>
              <a:lnTo>
                <a:pt x="203694" y="45960"/>
              </a:lnTo>
              <a:lnTo>
                <a:pt x="203694" y="45720"/>
              </a:lnTo>
              <a:lnTo>
                <a:pt x="373189"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45364" y="545316"/>
        <a:ext cx="20189" cy="4196"/>
      </dsp:txXfrm>
    </dsp:sp>
    <dsp:sp modelId="{975D787A-276D-4511-8AFF-DACCAA32B597}">
      <dsp:nvSpPr>
        <dsp:cNvPr id="0" name=""/>
        <dsp:cNvSpPr/>
      </dsp:nvSpPr>
      <dsp:spPr>
        <a:xfrm>
          <a:off x="745957" y="243"/>
          <a:ext cx="1824707" cy="1094824"/>
        </a:xfrm>
        <a:prstGeom prst="rect">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softEdge rad="0"/>
        </a:effectLst>
      </dsp:spPr>
      <dsp:style>
        <a:lnRef idx="2">
          <a:scrgbClr r="0" g="0" b="0"/>
        </a:lnRef>
        <a:fillRef idx="1">
          <a:scrgbClr r="0" g="0" b="0"/>
        </a:fillRef>
        <a:effectRef idx="0">
          <a:scrgbClr r="0" g="0" b="0"/>
        </a:effectRef>
        <a:fontRef idx="minor">
          <a:schemeClr val="lt1"/>
        </a:fontRef>
      </dsp:style>
      <dsp:txBody>
        <a:bodyPr spcFirstLastPara="0" vert="horz" wrap="square" lIns="89412" tIns="93854" rIns="89412" bIns="93854" numCol="1" spcCol="1270" anchor="ctr" anchorCtr="0">
          <a:noAutofit/>
        </a:bodyPr>
        <a:lstStyle/>
        <a:p>
          <a:pPr marL="0" lvl="0" indent="0" algn="ctr" defTabSz="577850">
            <a:lnSpc>
              <a:spcPct val="90000"/>
            </a:lnSpc>
            <a:spcBef>
              <a:spcPct val="0"/>
            </a:spcBef>
            <a:spcAft>
              <a:spcPct val="35000"/>
            </a:spcAft>
            <a:buNone/>
          </a:pPr>
          <a:r>
            <a:rPr lang="en-IN" sz="1300" kern="1200" dirty="0"/>
            <a:t>Two phase application process with grantee announcement on March 1</a:t>
          </a:r>
          <a:r>
            <a:rPr lang="en-IN" sz="1300" kern="1200" baseline="30000" dirty="0"/>
            <a:t>st</a:t>
          </a:r>
          <a:r>
            <a:rPr lang="en-IN" sz="1300" kern="1200" dirty="0"/>
            <a:t>, 2024</a:t>
          </a:r>
          <a:endParaRPr lang="en-US" sz="1300" kern="1200" dirty="0"/>
        </a:p>
      </dsp:txBody>
      <dsp:txXfrm>
        <a:off x="745957" y="243"/>
        <a:ext cx="1824707" cy="1094824"/>
      </dsp:txXfrm>
    </dsp:sp>
    <dsp:sp modelId="{B3BD40A0-C030-4684-9650-A042F3A1EBCE}">
      <dsp:nvSpPr>
        <dsp:cNvPr id="0" name=""/>
        <dsp:cNvSpPr/>
      </dsp:nvSpPr>
      <dsp:spPr>
        <a:xfrm>
          <a:off x="1658311" y="1093026"/>
          <a:ext cx="2228496" cy="389323"/>
        </a:xfrm>
        <a:custGeom>
          <a:avLst/>
          <a:gdLst/>
          <a:ahLst/>
          <a:cxnLst/>
          <a:rect l="0" t="0" r="0" b="0"/>
          <a:pathLst>
            <a:path>
              <a:moveTo>
                <a:pt x="2228496" y="0"/>
              </a:moveTo>
              <a:lnTo>
                <a:pt x="2228496" y="211761"/>
              </a:lnTo>
              <a:lnTo>
                <a:pt x="0" y="211761"/>
              </a:lnTo>
              <a:lnTo>
                <a:pt x="0" y="389323"/>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15866" y="1285590"/>
        <a:ext cx="113385" cy="4196"/>
      </dsp:txXfrm>
    </dsp:sp>
    <dsp:sp modelId="{BBAF0105-6545-460E-B84A-BDCDF0F82154}">
      <dsp:nvSpPr>
        <dsp:cNvPr id="0" name=""/>
        <dsp:cNvSpPr/>
      </dsp:nvSpPr>
      <dsp:spPr>
        <a:xfrm>
          <a:off x="2974454" y="2"/>
          <a:ext cx="1824707" cy="1094824"/>
        </a:xfrm>
        <a:prstGeom prst="rect">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softEdge rad="0"/>
        </a:effectLst>
      </dsp:spPr>
      <dsp:style>
        <a:lnRef idx="2">
          <a:scrgbClr r="0" g="0" b="0"/>
        </a:lnRef>
        <a:fillRef idx="1">
          <a:scrgbClr r="0" g="0" b="0"/>
        </a:fillRef>
        <a:effectRef idx="0">
          <a:scrgbClr r="0" g="0" b="0"/>
        </a:effectRef>
        <a:fontRef idx="minor">
          <a:schemeClr val="lt1"/>
        </a:fontRef>
      </dsp:style>
      <dsp:txBody>
        <a:bodyPr spcFirstLastPara="0" vert="horz" wrap="square" lIns="89412" tIns="93854" rIns="89412" bIns="93854" numCol="1" spcCol="1270" anchor="ctr" anchorCtr="0">
          <a:noAutofit/>
        </a:bodyPr>
        <a:lstStyle/>
        <a:p>
          <a:pPr marL="0" lvl="0" indent="0" algn="ctr" defTabSz="577850">
            <a:lnSpc>
              <a:spcPct val="90000"/>
            </a:lnSpc>
            <a:spcBef>
              <a:spcPct val="0"/>
            </a:spcBef>
            <a:spcAft>
              <a:spcPct val="35000"/>
            </a:spcAft>
            <a:buNone/>
          </a:pPr>
          <a:r>
            <a:rPr lang="en-IN" sz="1300" kern="1200" dirty="0"/>
            <a:t>Phase 1: Abstract </a:t>
          </a:r>
        </a:p>
        <a:p>
          <a:pPr marL="0" lvl="0" indent="0" algn="ctr" defTabSz="577850">
            <a:lnSpc>
              <a:spcPct val="90000"/>
            </a:lnSpc>
            <a:spcBef>
              <a:spcPct val="0"/>
            </a:spcBef>
            <a:spcAft>
              <a:spcPct val="35000"/>
            </a:spcAft>
            <a:buNone/>
          </a:pPr>
          <a:r>
            <a:rPr lang="en-IN" sz="1300" kern="1200" dirty="0"/>
            <a:t>(Oct-Dec)</a:t>
          </a:r>
          <a:endParaRPr lang="en-US" sz="1300" kern="1200" dirty="0"/>
        </a:p>
      </dsp:txBody>
      <dsp:txXfrm>
        <a:off x="2974454" y="2"/>
        <a:ext cx="1824707" cy="1094824"/>
      </dsp:txXfrm>
    </dsp:sp>
    <dsp:sp modelId="{EA4757B4-0D63-4447-A882-452CAEF36D91}">
      <dsp:nvSpPr>
        <dsp:cNvPr id="0" name=""/>
        <dsp:cNvSpPr/>
      </dsp:nvSpPr>
      <dsp:spPr>
        <a:xfrm>
          <a:off x="2568864" y="2016442"/>
          <a:ext cx="389082" cy="91440"/>
        </a:xfrm>
        <a:custGeom>
          <a:avLst/>
          <a:gdLst/>
          <a:ahLst/>
          <a:cxnLst/>
          <a:rect l="0" t="0" r="0" b="0"/>
          <a:pathLst>
            <a:path>
              <a:moveTo>
                <a:pt x="0" y="45720"/>
              </a:moveTo>
              <a:lnTo>
                <a:pt x="38908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52913" y="2060064"/>
        <a:ext cx="20984" cy="4196"/>
      </dsp:txXfrm>
    </dsp:sp>
    <dsp:sp modelId="{4394EA88-9302-4AF9-8A83-7A6D35D7E3ED}">
      <dsp:nvSpPr>
        <dsp:cNvPr id="0" name=""/>
        <dsp:cNvSpPr/>
      </dsp:nvSpPr>
      <dsp:spPr>
        <a:xfrm>
          <a:off x="745957" y="1514750"/>
          <a:ext cx="1824707" cy="1094824"/>
        </a:xfrm>
        <a:prstGeom prst="rect">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softEdge rad="0"/>
        </a:effectLst>
      </dsp:spPr>
      <dsp:style>
        <a:lnRef idx="2">
          <a:scrgbClr r="0" g="0" b="0"/>
        </a:lnRef>
        <a:fillRef idx="1">
          <a:scrgbClr r="0" g="0" b="0"/>
        </a:fillRef>
        <a:effectRef idx="0">
          <a:scrgbClr r="0" g="0" b="0"/>
        </a:effectRef>
        <a:fontRef idx="minor">
          <a:schemeClr val="lt1"/>
        </a:fontRef>
      </dsp:style>
      <dsp:txBody>
        <a:bodyPr spcFirstLastPara="0" vert="horz" wrap="square" lIns="89412" tIns="93854" rIns="89412" bIns="93854" numCol="1" spcCol="1270" anchor="ctr" anchorCtr="0">
          <a:noAutofit/>
        </a:bodyPr>
        <a:lstStyle/>
        <a:p>
          <a:pPr marL="0" lvl="0" indent="0" algn="ctr" defTabSz="577850">
            <a:lnSpc>
              <a:spcPct val="90000"/>
            </a:lnSpc>
            <a:spcBef>
              <a:spcPct val="0"/>
            </a:spcBef>
            <a:spcAft>
              <a:spcPct val="35000"/>
            </a:spcAft>
            <a:buNone/>
          </a:pPr>
          <a:r>
            <a:rPr lang="en-IN" sz="1300" kern="1200" dirty="0"/>
            <a:t>Submit a general idea of your project budget, and timeline between October 2 and November 3</a:t>
          </a:r>
          <a:endParaRPr lang="en-US" sz="1300" kern="1200" dirty="0"/>
        </a:p>
      </dsp:txBody>
      <dsp:txXfrm>
        <a:off x="745957" y="1514750"/>
        <a:ext cx="1824707" cy="1094824"/>
      </dsp:txXfrm>
    </dsp:sp>
    <dsp:sp modelId="{27D17FB1-FD47-4D29-88E2-B777FEBDD1F3}">
      <dsp:nvSpPr>
        <dsp:cNvPr id="0" name=""/>
        <dsp:cNvSpPr/>
      </dsp:nvSpPr>
      <dsp:spPr>
        <a:xfrm>
          <a:off x="1658311" y="2607774"/>
          <a:ext cx="2244389" cy="389082"/>
        </a:xfrm>
        <a:custGeom>
          <a:avLst/>
          <a:gdLst/>
          <a:ahLst/>
          <a:cxnLst/>
          <a:rect l="0" t="0" r="0" b="0"/>
          <a:pathLst>
            <a:path>
              <a:moveTo>
                <a:pt x="2244389" y="0"/>
              </a:moveTo>
              <a:lnTo>
                <a:pt x="2244389" y="211641"/>
              </a:lnTo>
              <a:lnTo>
                <a:pt x="0" y="211641"/>
              </a:lnTo>
              <a:lnTo>
                <a:pt x="0" y="389082"/>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23423" y="2800217"/>
        <a:ext cx="114164" cy="4196"/>
      </dsp:txXfrm>
    </dsp:sp>
    <dsp:sp modelId="{65376972-F7AC-4714-A3EF-9534DAC8E7AC}">
      <dsp:nvSpPr>
        <dsp:cNvPr id="0" name=""/>
        <dsp:cNvSpPr/>
      </dsp:nvSpPr>
      <dsp:spPr>
        <a:xfrm>
          <a:off x="2990347" y="1514750"/>
          <a:ext cx="1824707" cy="1094824"/>
        </a:xfrm>
        <a:prstGeom prst="rect">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softEdge rad="0"/>
        </a:effectLst>
      </dsp:spPr>
      <dsp:style>
        <a:lnRef idx="2">
          <a:scrgbClr r="0" g="0" b="0"/>
        </a:lnRef>
        <a:fillRef idx="1">
          <a:scrgbClr r="0" g="0" b="0"/>
        </a:fillRef>
        <a:effectRef idx="0">
          <a:scrgbClr r="0" g="0" b="0"/>
        </a:effectRef>
        <a:fontRef idx="minor">
          <a:schemeClr val="lt1"/>
        </a:fontRef>
      </dsp:style>
      <dsp:txBody>
        <a:bodyPr spcFirstLastPara="0" vert="horz" wrap="square" lIns="89412" tIns="93854" rIns="89412" bIns="93854" numCol="1" spcCol="1270" anchor="ctr" anchorCtr="0">
          <a:noAutofit/>
        </a:bodyPr>
        <a:lstStyle/>
        <a:p>
          <a:pPr marL="0" lvl="0" indent="0" algn="ctr" defTabSz="577850">
            <a:lnSpc>
              <a:spcPct val="90000"/>
            </a:lnSpc>
            <a:spcBef>
              <a:spcPct val="0"/>
            </a:spcBef>
            <a:spcAft>
              <a:spcPct val="35000"/>
            </a:spcAft>
            <a:buNone/>
          </a:pPr>
          <a:r>
            <a:rPr lang="en-IN" sz="1300" kern="1200" dirty="0"/>
            <a:t>Selected </a:t>
          </a:r>
          <a:r>
            <a:rPr lang="en-IN" sz="1300" kern="1200" dirty="0" err="1"/>
            <a:t>applicatnts</a:t>
          </a:r>
          <a:r>
            <a:rPr lang="en-IN" sz="1300" kern="1200" dirty="0"/>
            <a:t> are announced in December and invited to Phase 2</a:t>
          </a:r>
          <a:endParaRPr lang="en-US" sz="1300" kern="1200" dirty="0"/>
        </a:p>
      </dsp:txBody>
      <dsp:txXfrm>
        <a:off x="2990347" y="1514750"/>
        <a:ext cx="1824707" cy="1094824"/>
      </dsp:txXfrm>
    </dsp:sp>
    <dsp:sp modelId="{EB3EE951-9DDE-48B9-AA6A-0B146F09A576}">
      <dsp:nvSpPr>
        <dsp:cNvPr id="0" name=""/>
        <dsp:cNvSpPr/>
      </dsp:nvSpPr>
      <dsp:spPr>
        <a:xfrm>
          <a:off x="2568864" y="3530949"/>
          <a:ext cx="389082" cy="91440"/>
        </a:xfrm>
        <a:custGeom>
          <a:avLst/>
          <a:gdLst/>
          <a:ahLst/>
          <a:cxnLst/>
          <a:rect l="0" t="0" r="0" b="0"/>
          <a:pathLst>
            <a:path>
              <a:moveTo>
                <a:pt x="0" y="45720"/>
              </a:moveTo>
              <a:lnTo>
                <a:pt x="38908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52913" y="3574570"/>
        <a:ext cx="20984" cy="4196"/>
      </dsp:txXfrm>
    </dsp:sp>
    <dsp:sp modelId="{038E4E5A-2DD7-4D34-A56B-06A29BC80C00}">
      <dsp:nvSpPr>
        <dsp:cNvPr id="0" name=""/>
        <dsp:cNvSpPr/>
      </dsp:nvSpPr>
      <dsp:spPr>
        <a:xfrm>
          <a:off x="745957" y="3029257"/>
          <a:ext cx="1824707" cy="1094824"/>
        </a:xfrm>
        <a:prstGeom prst="rect">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softEdge rad="0"/>
        </a:effectLst>
      </dsp:spPr>
      <dsp:style>
        <a:lnRef idx="2">
          <a:scrgbClr r="0" g="0" b="0"/>
        </a:lnRef>
        <a:fillRef idx="1">
          <a:scrgbClr r="0" g="0" b="0"/>
        </a:fillRef>
        <a:effectRef idx="0">
          <a:scrgbClr r="0" g="0" b="0"/>
        </a:effectRef>
        <a:fontRef idx="minor">
          <a:schemeClr val="lt1"/>
        </a:fontRef>
      </dsp:style>
      <dsp:txBody>
        <a:bodyPr spcFirstLastPara="0" vert="horz" wrap="square" lIns="89412" tIns="93854" rIns="89412" bIns="93854" numCol="1" spcCol="1270" anchor="ctr" anchorCtr="0">
          <a:noAutofit/>
        </a:bodyPr>
        <a:lstStyle/>
        <a:p>
          <a:pPr marL="0" lvl="0" indent="0" algn="ctr" defTabSz="577850">
            <a:lnSpc>
              <a:spcPct val="90000"/>
            </a:lnSpc>
            <a:spcBef>
              <a:spcPct val="0"/>
            </a:spcBef>
            <a:spcAft>
              <a:spcPct val="35000"/>
            </a:spcAft>
            <a:buNone/>
          </a:pPr>
          <a:r>
            <a:rPr lang="en-IN" sz="1300" kern="1200" dirty="0"/>
            <a:t>Phase 2: Full </a:t>
          </a:r>
          <a:r>
            <a:rPr lang="en-IN" sz="1300" kern="1200" dirty="0" err="1"/>
            <a:t>Aplication</a:t>
          </a:r>
          <a:endParaRPr lang="en-IN" sz="1300" kern="1200" dirty="0"/>
        </a:p>
        <a:p>
          <a:pPr marL="0" lvl="0" indent="0" algn="ctr" defTabSz="577850">
            <a:lnSpc>
              <a:spcPct val="90000"/>
            </a:lnSpc>
            <a:spcBef>
              <a:spcPct val="0"/>
            </a:spcBef>
            <a:spcAft>
              <a:spcPct val="35000"/>
            </a:spcAft>
            <a:buNone/>
          </a:pPr>
          <a:r>
            <a:rPr lang="en-IN" sz="1300" kern="1200" dirty="0"/>
            <a:t>(Dec-Feb)</a:t>
          </a:r>
          <a:endParaRPr lang="en-US" sz="1300" kern="1200" dirty="0"/>
        </a:p>
      </dsp:txBody>
      <dsp:txXfrm>
        <a:off x="745957" y="3029257"/>
        <a:ext cx="1824707" cy="1094824"/>
      </dsp:txXfrm>
    </dsp:sp>
    <dsp:sp modelId="{B29D3CAE-E0E7-4A84-A379-EB768A56789C}">
      <dsp:nvSpPr>
        <dsp:cNvPr id="0" name=""/>
        <dsp:cNvSpPr/>
      </dsp:nvSpPr>
      <dsp:spPr>
        <a:xfrm>
          <a:off x="2990347" y="3029257"/>
          <a:ext cx="1824707" cy="1094824"/>
        </a:xfrm>
        <a:prstGeom prst="rect">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softEdge rad="0"/>
        </a:effectLst>
      </dsp:spPr>
      <dsp:style>
        <a:lnRef idx="2">
          <a:scrgbClr r="0" g="0" b="0"/>
        </a:lnRef>
        <a:fillRef idx="1">
          <a:scrgbClr r="0" g="0" b="0"/>
        </a:fillRef>
        <a:effectRef idx="0">
          <a:scrgbClr r="0" g="0" b="0"/>
        </a:effectRef>
        <a:fontRef idx="minor">
          <a:schemeClr val="lt1"/>
        </a:fontRef>
      </dsp:style>
      <dsp:txBody>
        <a:bodyPr spcFirstLastPara="0" vert="horz" wrap="square" lIns="89412" tIns="93854" rIns="89412" bIns="93854" numCol="1" spcCol="1270" anchor="ctr" anchorCtr="0">
          <a:noAutofit/>
        </a:bodyPr>
        <a:lstStyle/>
        <a:p>
          <a:pPr marL="0" lvl="0" indent="0" algn="ctr" defTabSz="577850">
            <a:lnSpc>
              <a:spcPct val="90000"/>
            </a:lnSpc>
            <a:spcBef>
              <a:spcPct val="0"/>
            </a:spcBef>
            <a:spcAft>
              <a:spcPct val="35000"/>
            </a:spcAft>
            <a:buNone/>
          </a:pPr>
          <a:r>
            <a:rPr lang="en-IN" sz="1300" kern="1200" dirty="0"/>
            <a:t>Submit detailed information about your project and be prepared to begin implementation</a:t>
          </a:r>
          <a:endParaRPr lang="en-US" sz="1300" kern="1200" dirty="0"/>
        </a:p>
      </dsp:txBody>
      <dsp:txXfrm>
        <a:off x="2990347" y="3029257"/>
        <a:ext cx="1824707" cy="1094824"/>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77F627-18DD-4C02-AC6B-D407654B6BAC}" type="datetimeFigureOut">
              <a:rPr lang="en-IN" smtClean="0"/>
              <a:t>19-09-2023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12DD52-51FA-4CE5-910B-3CF59628E4B9}" type="slidenum">
              <a:rPr lang="en-IN" smtClean="0"/>
              <a:t>‹#›</a:t>
            </a:fld>
            <a:endParaRPr lang="en-IN"/>
          </a:p>
        </p:txBody>
      </p:sp>
    </p:spTree>
    <p:extLst>
      <p:ext uri="{BB962C8B-B14F-4D97-AF65-F5344CB8AC3E}">
        <p14:creationId xmlns:p14="http://schemas.microsoft.com/office/powerpoint/2010/main" val="3229425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Good morning everyone! I am excited to welcome you to my presentation today, where we’ll explore the Aggie Green Fund and how it empowers sustainability at Texas A&amp;M University.</a:t>
            </a:r>
          </a:p>
        </p:txBody>
      </p:sp>
      <p:sp>
        <p:nvSpPr>
          <p:cNvPr id="4" name="Slide Number Placeholder 3"/>
          <p:cNvSpPr>
            <a:spLocks noGrp="1"/>
          </p:cNvSpPr>
          <p:nvPr>
            <p:ph type="sldNum" sz="quarter" idx="5"/>
          </p:nvPr>
        </p:nvSpPr>
        <p:spPr/>
        <p:txBody>
          <a:bodyPr/>
          <a:lstStyle/>
          <a:p>
            <a:fld id="{B912DD52-51FA-4CE5-910B-3CF59628E4B9}" type="slidenum">
              <a:rPr lang="en-IN" smtClean="0"/>
              <a:t>1</a:t>
            </a:fld>
            <a:endParaRPr lang="en-IN"/>
          </a:p>
        </p:txBody>
      </p:sp>
    </p:spTree>
    <p:extLst>
      <p:ext uri="{BB962C8B-B14F-4D97-AF65-F5344CB8AC3E}">
        <p14:creationId xmlns:p14="http://schemas.microsoft.com/office/powerpoint/2010/main" val="681983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To help you stay on track, I have mentioned the import application dates. The given information is also available on our website</a:t>
            </a:r>
          </a:p>
        </p:txBody>
      </p:sp>
      <p:sp>
        <p:nvSpPr>
          <p:cNvPr id="4" name="Slide Number Placeholder 3"/>
          <p:cNvSpPr>
            <a:spLocks noGrp="1"/>
          </p:cNvSpPr>
          <p:nvPr>
            <p:ph type="sldNum" sz="quarter" idx="5"/>
          </p:nvPr>
        </p:nvSpPr>
        <p:spPr/>
        <p:txBody>
          <a:bodyPr/>
          <a:lstStyle/>
          <a:p>
            <a:fld id="{B912DD52-51FA-4CE5-910B-3CF59628E4B9}" type="slidenum">
              <a:rPr lang="en-IN" smtClean="0"/>
              <a:t>10</a:t>
            </a:fld>
            <a:endParaRPr lang="en-IN"/>
          </a:p>
        </p:txBody>
      </p:sp>
    </p:spTree>
    <p:extLst>
      <p:ext uri="{BB962C8B-B14F-4D97-AF65-F5344CB8AC3E}">
        <p14:creationId xmlns:p14="http://schemas.microsoft.com/office/powerpoint/2010/main" val="1646484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Feel free to reach out to us on the given email ids.</a:t>
            </a:r>
          </a:p>
        </p:txBody>
      </p:sp>
      <p:sp>
        <p:nvSpPr>
          <p:cNvPr id="4" name="Slide Number Placeholder 3"/>
          <p:cNvSpPr>
            <a:spLocks noGrp="1"/>
          </p:cNvSpPr>
          <p:nvPr>
            <p:ph type="sldNum" sz="quarter" idx="5"/>
          </p:nvPr>
        </p:nvSpPr>
        <p:spPr/>
        <p:txBody>
          <a:bodyPr/>
          <a:lstStyle/>
          <a:p>
            <a:fld id="{B912DD52-51FA-4CE5-910B-3CF59628E4B9}" type="slidenum">
              <a:rPr lang="en-IN" smtClean="0"/>
              <a:t>11</a:t>
            </a:fld>
            <a:endParaRPr lang="en-IN"/>
          </a:p>
        </p:txBody>
      </p:sp>
    </p:spTree>
    <p:extLst>
      <p:ext uri="{BB962C8B-B14F-4D97-AF65-F5344CB8AC3E}">
        <p14:creationId xmlns:p14="http://schemas.microsoft.com/office/powerpoint/2010/main" val="1664773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800" dirty="0"/>
          </a:p>
          <a:p>
            <a:r>
              <a:rPr lang="en-US" sz="2800" dirty="0"/>
              <a:t>Greetings! Today, I'll walk you through the Aggie Green Fund, its grant opportunities, the application process, grant requirements, and our selection criteria.</a:t>
            </a:r>
          </a:p>
        </p:txBody>
      </p:sp>
      <p:sp>
        <p:nvSpPr>
          <p:cNvPr id="4" name="Slide Number Placeholder 3"/>
          <p:cNvSpPr>
            <a:spLocks noGrp="1"/>
          </p:cNvSpPr>
          <p:nvPr>
            <p:ph type="sldNum" sz="quarter" idx="5"/>
          </p:nvPr>
        </p:nvSpPr>
        <p:spPr/>
        <p:txBody>
          <a:bodyPr/>
          <a:lstStyle/>
          <a:p>
            <a:fld id="{B912DD52-51FA-4CE5-910B-3CF59628E4B9}" type="slidenum">
              <a:rPr lang="en-IN" smtClean="0"/>
              <a:t>2</a:t>
            </a:fld>
            <a:endParaRPr lang="en-IN"/>
          </a:p>
        </p:txBody>
      </p:sp>
    </p:spTree>
    <p:extLst>
      <p:ext uri="{BB962C8B-B14F-4D97-AF65-F5344CB8AC3E}">
        <p14:creationId xmlns:p14="http://schemas.microsoft.com/office/powerpoint/2010/main" val="2883799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Aggie Green Fund, initiated in 2011, supports sustainability projects through grants.</a:t>
            </a:r>
          </a:p>
          <a:p>
            <a:r>
              <a:rPr lang="en-US" dirty="0"/>
              <a:t> Students, student organizations, faculty, and staff can apply for different types of grants to enhance campus sustainability.</a:t>
            </a:r>
          </a:p>
          <a:p>
            <a:r>
              <a:rPr lang="en-US" dirty="0"/>
              <a:t> This has led to visible improvements like water bottle filling stations and recycling bins around campus.</a:t>
            </a:r>
          </a:p>
          <a:p>
            <a:r>
              <a:rPr lang="en-US" dirty="0"/>
              <a:t> Till date the AGF has awarded $2.6 million, the fund has supported 100 projects, all benefiting students, faculty, and organizations.</a:t>
            </a:r>
          </a:p>
          <a:p>
            <a:endParaRPr lang="en-US" dirty="0"/>
          </a:p>
          <a:p>
            <a:r>
              <a:rPr lang="en-US" dirty="0"/>
              <a:t> Importantly, the Aggie Green Fund is financed by student tuition and fees, making it an opportunity for everyone to contribute to a more sustainable campus.</a:t>
            </a:r>
            <a:endParaRPr lang="en-IN" dirty="0"/>
          </a:p>
        </p:txBody>
      </p:sp>
      <p:sp>
        <p:nvSpPr>
          <p:cNvPr id="4" name="Slide Number Placeholder 3"/>
          <p:cNvSpPr>
            <a:spLocks noGrp="1"/>
          </p:cNvSpPr>
          <p:nvPr>
            <p:ph type="sldNum" sz="quarter" idx="5"/>
          </p:nvPr>
        </p:nvSpPr>
        <p:spPr/>
        <p:txBody>
          <a:bodyPr/>
          <a:lstStyle/>
          <a:p>
            <a:fld id="{B912DD52-51FA-4CE5-910B-3CF59628E4B9}" type="slidenum">
              <a:rPr lang="en-IN" smtClean="0"/>
              <a:t>3</a:t>
            </a:fld>
            <a:endParaRPr lang="en-IN"/>
          </a:p>
        </p:txBody>
      </p:sp>
    </p:spTree>
    <p:extLst>
      <p:ext uri="{BB962C8B-B14F-4D97-AF65-F5344CB8AC3E}">
        <p14:creationId xmlns:p14="http://schemas.microsoft.com/office/powerpoint/2010/main" val="2511430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Grant Requirements Overview:</a:t>
            </a:r>
            <a:endParaRPr lang="en-US" dirty="0"/>
          </a:p>
          <a:p>
            <a:pPr>
              <a:buFont typeface="Arial" panose="020B0604020202020204" pitchFamily="34" charset="0"/>
              <a:buChar char="•"/>
            </a:pPr>
            <a:r>
              <a:rPr lang="en-US" b="1" dirty="0"/>
              <a:t>Focus on Campus Improvements:</a:t>
            </a:r>
            <a:r>
              <a:rPr lang="en-US" dirty="0"/>
              <a:t> Your project should directly address environmental improvements on the Texas A&amp;M University campus in College Station. Projects elsewhere are ineligible.</a:t>
            </a:r>
          </a:p>
          <a:p>
            <a:pPr>
              <a:buFont typeface="Arial" panose="020B0604020202020204" pitchFamily="34" charset="0"/>
              <a:buChar char="•"/>
            </a:pPr>
            <a:r>
              <a:rPr lang="en-US" b="1" dirty="0"/>
              <a:t>Research Component Consideration:</a:t>
            </a:r>
            <a:r>
              <a:rPr lang="en-US" dirty="0"/>
              <a:t> While we primarily aim to fund sustainable projects that can make a tangible difference on campus, having a research component in your project won't disqualify you. We're just emphasizing that research aims aren't our primary focus.</a:t>
            </a:r>
          </a:p>
          <a:p>
            <a:pPr>
              <a:buFont typeface="Arial" panose="020B0604020202020204" pitchFamily="34" charset="0"/>
              <a:buChar char="•"/>
            </a:pPr>
            <a:r>
              <a:rPr lang="en-US" b="1" dirty="0"/>
              <a:t>Confirmation of Support:</a:t>
            </a:r>
            <a:r>
              <a:rPr lang="en-US" dirty="0"/>
              <a:t> It's vital to have written confirmation of support from campus officials to ensure everyone is aligned and aware of the project details.</a:t>
            </a:r>
          </a:p>
          <a:p>
            <a:pPr>
              <a:buFont typeface="Arial" panose="020B0604020202020204" pitchFamily="34" charset="0"/>
              <a:buChar char="•"/>
            </a:pPr>
            <a:r>
              <a:rPr lang="en-US" b="1" dirty="0"/>
              <a:t>Incorporate Education, Outreach, and Publicity:</a:t>
            </a:r>
            <a:r>
              <a:rPr lang="en-US" dirty="0"/>
              <a:t> We encourage you to include components of education, outreach, and publicity in your grant applications. This means demonstrating how your project can contribute to education, outreach efforts, and raising awareness about sustainability on campus.</a:t>
            </a:r>
          </a:p>
          <a:p>
            <a:pPr>
              <a:buFont typeface="Arial" panose="020B0604020202020204" pitchFamily="34" charset="0"/>
              <a:buChar char="•"/>
            </a:pPr>
            <a:r>
              <a:rPr lang="en-US" b="1" dirty="0"/>
              <a:t>Progress Reporting:</a:t>
            </a:r>
            <a:r>
              <a:rPr lang="en-US" dirty="0"/>
              <a:t> We expect grantees to consistently report their project's progress so that we can stay updated. We have a dedicated portal called "</a:t>
            </a:r>
            <a:r>
              <a:rPr lang="en-US" dirty="0" err="1"/>
              <a:t>Wize</a:t>
            </a:r>
            <a:r>
              <a:rPr lang="en-US" dirty="0"/>
              <a:t> Hive" for this purpose.</a:t>
            </a:r>
            <a:br>
              <a:rPr lang="en-US" dirty="0"/>
            </a:br>
            <a:br>
              <a:rPr lang="en-US" dirty="0"/>
            </a:br>
            <a:r>
              <a:rPr lang="en-US" dirty="0"/>
              <a:t>For further information, you can visit our website at [Green Fund Website URL]. We are here to support your sustainable initiatives and make the Texas A&amp;M campus greener together.</a:t>
            </a:r>
          </a:p>
          <a:p>
            <a:endParaRPr lang="en-IN" dirty="0"/>
          </a:p>
        </p:txBody>
      </p:sp>
      <p:sp>
        <p:nvSpPr>
          <p:cNvPr id="4" name="Slide Number Placeholder 3"/>
          <p:cNvSpPr>
            <a:spLocks noGrp="1"/>
          </p:cNvSpPr>
          <p:nvPr>
            <p:ph type="sldNum" sz="quarter" idx="5"/>
          </p:nvPr>
        </p:nvSpPr>
        <p:spPr/>
        <p:txBody>
          <a:bodyPr/>
          <a:lstStyle/>
          <a:p>
            <a:fld id="{B912DD52-51FA-4CE5-910B-3CF59628E4B9}" type="slidenum">
              <a:rPr lang="en-IN" smtClean="0"/>
              <a:t>4</a:t>
            </a:fld>
            <a:endParaRPr lang="en-IN"/>
          </a:p>
        </p:txBody>
      </p:sp>
    </p:spTree>
    <p:extLst>
      <p:ext uri="{BB962C8B-B14F-4D97-AF65-F5344CB8AC3E}">
        <p14:creationId xmlns:p14="http://schemas.microsoft.com/office/powerpoint/2010/main" val="2000242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proposed project costs more than $3,500 and/or will not be completed within six months of fund disbursement, applicants are encouraged to submit a Major Grant application to the Aggie Green Fund Advisory Committee (AGFAC).</a:t>
            </a:r>
            <a:br>
              <a:rPr lang="en-US" dirty="0"/>
            </a:br>
            <a:r>
              <a:rPr lang="en-US" dirty="0"/>
              <a:t>Major grants are more involved than micro-grants and follow a two-phase application process. Grantee announcements occur on March 1.</a:t>
            </a:r>
          </a:p>
          <a:p>
            <a:r>
              <a:rPr lang="en-US" b="1" dirty="0"/>
              <a:t>Phase 1: Abstract (October 4 - November 4)</a:t>
            </a:r>
            <a:endParaRPr lang="en-US" dirty="0"/>
          </a:p>
          <a:p>
            <a:pPr>
              <a:buFont typeface="Arial" panose="020B0604020202020204" pitchFamily="34" charset="0"/>
              <a:buChar char="•"/>
            </a:pPr>
            <a:r>
              <a:rPr lang="en-US" dirty="0"/>
              <a:t>In this phase, applicants submit a project overview, including their goals, budget, and timeline.</a:t>
            </a:r>
          </a:p>
          <a:p>
            <a:pPr>
              <a:buFont typeface="Arial" panose="020B0604020202020204" pitchFamily="34" charset="0"/>
              <a:buChar char="•"/>
            </a:pPr>
            <a:r>
              <a:rPr lang="en-US" dirty="0"/>
              <a:t>Selected applicants are revealed on December 1 and invited to proceed to Phase 2.</a:t>
            </a:r>
          </a:p>
          <a:p>
            <a:r>
              <a:rPr lang="en-US" b="1" dirty="0"/>
              <a:t>Phase 2: Full Application</a:t>
            </a:r>
            <a:endParaRPr lang="en-US" dirty="0"/>
          </a:p>
          <a:p>
            <a:pPr>
              <a:buFont typeface="Arial" panose="020B0604020202020204" pitchFamily="34" charset="0"/>
              <a:buChar char="•"/>
            </a:pPr>
            <a:r>
              <a:rPr lang="en-US" dirty="0"/>
              <a:t>This phase delves deeper into project details, including approvals from relevant parties.</a:t>
            </a:r>
          </a:p>
          <a:p>
            <a:pPr>
              <a:buFont typeface="Arial" panose="020B0604020202020204" pitchFamily="34" charset="0"/>
              <a:buChar char="•"/>
            </a:pPr>
            <a:r>
              <a:rPr lang="en-US" dirty="0"/>
              <a:t>The goal is to demonstrate readiness for implementation once funding is secured.</a:t>
            </a:r>
          </a:p>
          <a:p>
            <a:r>
              <a:rPr lang="en-US" b="1" dirty="0"/>
              <a:t>Eligibility Criteria for Major Grants:</a:t>
            </a:r>
            <a:endParaRPr lang="en-US" dirty="0"/>
          </a:p>
          <a:p>
            <a:pPr>
              <a:buFont typeface="Arial" panose="020B0604020202020204" pitchFamily="34" charset="0"/>
              <a:buChar char="•"/>
            </a:pPr>
            <a:r>
              <a:rPr lang="en-US" dirty="0"/>
              <a:t>Projects must commence active implementation by September 15, 2024, and conclude by August 31, 2025.</a:t>
            </a:r>
          </a:p>
          <a:p>
            <a:pPr>
              <a:buFont typeface="Arial" panose="020B0604020202020204" pitchFamily="34" charset="0"/>
              <a:buChar char="•"/>
            </a:pPr>
            <a:r>
              <a:rPr lang="en-US" dirty="0"/>
              <a:t>Projects needing approval from CBE (Campus Building Enhancement) follow a different timeline: starting within three months after CBE approval and completing within 18 months.</a:t>
            </a:r>
          </a:p>
          <a:p>
            <a:r>
              <a:rPr lang="en-US" dirty="0"/>
              <a:t>These timelines ensure projects stay on track while allowing flexibility for CBE approval processes.</a:t>
            </a:r>
          </a:p>
          <a:p>
            <a:endParaRPr lang="en-IN" dirty="0"/>
          </a:p>
        </p:txBody>
      </p:sp>
      <p:sp>
        <p:nvSpPr>
          <p:cNvPr id="4" name="Slide Number Placeholder 3"/>
          <p:cNvSpPr>
            <a:spLocks noGrp="1"/>
          </p:cNvSpPr>
          <p:nvPr>
            <p:ph type="sldNum" sz="quarter" idx="5"/>
          </p:nvPr>
        </p:nvSpPr>
        <p:spPr/>
        <p:txBody>
          <a:bodyPr/>
          <a:lstStyle/>
          <a:p>
            <a:fld id="{B912DD52-51FA-4CE5-910B-3CF59628E4B9}" type="slidenum">
              <a:rPr lang="en-IN" smtClean="0"/>
              <a:t>5</a:t>
            </a:fld>
            <a:endParaRPr lang="en-IN"/>
          </a:p>
        </p:txBody>
      </p:sp>
    </p:spTree>
    <p:extLst>
      <p:ext uri="{BB962C8B-B14F-4D97-AF65-F5344CB8AC3E}">
        <p14:creationId xmlns:p14="http://schemas.microsoft.com/office/powerpoint/2010/main" val="4178925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Outdoor Hydration Stations (2020)</a:t>
            </a:r>
          </a:p>
          <a:p>
            <a:r>
              <a:rPr lang="en-US" dirty="0"/>
              <a:t>This project, by Residence Life, will promote sustainable practices, reduce plastic bottles in the landfill, save money from the purchase of bottled water, and make it convenient to consume recommended amounts of water every day.</a:t>
            </a:r>
          </a:p>
          <a:p>
            <a:br>
              <a:rPr lang="en-IN" dirty="0"/>
            </a:br>
            <a:br>
              <a:rPr lang="en-IN" dirty="0"/>
            </a:br>
            <a:r>
              <a:rPr lang="en-US" b="1" dirty="0"/>
              <a:t>TAMU Urban Farm United (2019)</a:t>
            </a:r>
          </a:p>
          <a:p>
            <a:r>
              <a:rPr lang="en-US" dirty="0"/>
              <a:t>TAMU Urban Farm United (TUFU) is a local micro-farm project utilizing a vertical aeroponic food growing system to distribute fresh food to the 12th Can, Texas A&amp;M’s food pantry. The project will raise awareness around the problems of food insecurity and human and environmental health.</a:t>
            </a:r>
          </a:p>
          <a:p>
            <a:br>
              <a:rPr lang="en-IN" dirty="0"/>
            </a:br>
            <a:br>
              <a:rPr lang="en-IN" dirty="0"/>
            </a:br>
            <a:r>
              <a:rPr lang="en-US" b="1" dirty="0"/>
              <a:t>Aggieland Monarch Project (2015)</a:t>
            </a:r>
          </a:p>
          <a:p>
            <a:r>
              <a:rPr lang="en-US" dirty="0"/>
              <a:t>The project aims to restore Monarch populations by establishing habitat for the butterflies on their annual migration through the Brazos Valley.</a:t>
            </a:r>
          </a:p>
          <a:p>
            <a:endParaRPr lang="en-IN" dirty="0"/>
          </a:p>
        </p:txBody>
      </p:sp>
      <p:sp>
        <p:nvSpPr>
          <p:cNvPr id="4" name="Slide Number Placeholder 3"/>
          <p:cNvSpPr>
            <a:spLocks noGrp="1"/>
          </p:cNvSpPr>
          <p:nvPr>
            <p:ph type="sldNum" sz="quarter" idx="5"/>
          </p:nvPr>
        </p:nvSpPr>
        <p:spPr/>
        <p:txBody>
          <a:bodyPr/>
          <a:lstStyle/>
          <a:p>
            <a:fld id="{B912DD52-51FA-4CE5-910B-3CF59628E4B9}" type="slidenum">
              <a:rPr lang="en-IN" smtClean="0"/>
              <a:t>6</a:t>
            </a:fld>
            <a:endParaRPr lang="en-IN"/>
          </a:p>
        </p:txBody>
      </p:sp>
    </p:spTree>
    <p:extLst>
      <p:ext uri="{BB962C8B-B14F-4D97-AF65-F5344CB8AC3E}">
        <p14:creationId xmlns:p14="http://schemas.microsoft.com/office/powerpoint/2010/main" val="2329393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Micro Grants are designed for smaller-scale projects with shorter timeframes and lower funding needs.</a:t>
            </a:r>
          </a:p>
          <a:p>
            <a:pPr>
              <a:buFont typeface="Arial" panose="020B0604020202020204" pitchFamily="34" charset="0"/>
              <a:buChar char="•"/>
            </a:pPr>
            <a:r>
              <a:rPr lang="en-US" dirty="0"/>
              <a:t>Applications for microgrants are accepted on a rolling basis starting from September 15. Applying early increases your chances of securing funding.</a:t>
            </a:r>
          </a:p>
          <a:p>
            <a:pPr>
              <a:buFont typeface="Arial" panose="020B0604020202020204" pitchFamily="34" charset="0"/>
              <a:buChar char="•"/>
            </a:pPr>
            <a:r>
              <a:rPr lang="en-US" dirty="0"/>
              <a:t>The application window remains open until funds are exhausted or until March 1, whichever comes first. Applying early is key due to limited funds.</a:t>
            </a:r>
          </a:p>
          <a:p>
            <a:pPr>
              <a:buFont typeface="Arial" panose="020B0604020202020204" pitchFamily="34" charset="0"/>
              <a:buChar char="•"/>
            </a:pPr>
            <a:r>
              <a:rPr lang="en-US" dirty="0"/>
              <a:t>Funding decisions are typically made within 30 to 45 days, as applications are reviewed on an ongoing basis.</a:t>
            </a:r>
          </a:p>
          <a:p>
            <a:pPr>
              <a:buFont typeface="Arial" panose="020B0604020202020204" pitchFamily="34" charset="0"/>
              <a:buNone/>
            </a:pPr>
            <a:endParaRPr lang="en-US" dirty="0"/>
          </a:p>
          <a:p>
            <a:r>
              <a:rPr lang="en-US" b="1" dirty="0"/>
              <a:t>General Eligibility for Micro Grants:</a:t>
            </a:r>
            <a:endParaRPr lang="en-US" dirty="0"/>
          </a:p>
          <a:p>
            <a:pPr>
              <a:buFont typeface="Arial" panose="020B0604020202020204" pitchFamily="34" charset="0"/>
              <a:buChar char="•"/>
            </a:pPr>
            <a:r>
              <a:rPr lang="en-US" dirty="0"/>
              <a:t>Projects must have a budget of $3,500 or less.</a:t>
            </a:r>
          </a:p>
          <a:p>
            <a:pPr>
              <a:buFont typeface="Arial" panose="020B0604020202020204" pitchFamily="34" charset="0"/>
              <a:buChar char="•"/>
            </a:pPr>
            <a:r>
              <a:rPr lang="en-US" dirty="0"/>
              <a:t>The project should be completed within six months, indicating a shorter implementation timeline.</a:t>
            </a:r>
          </a:p>
          <a:p>
            <a:pPr>
              <a:buFont typeface="Arial" panose="020B0604020202020204" pitchFamily="34" charset="0"/>
              <a:buChar char="•"/>
            </a:pPr>
            <a:r>
              <a:rPr lang="en-US" dirty="0"/>
              <a:t>Projects must not require Council for Built Environment (CBE) approval. This means that highly visible changes to campus, like constructing a garden or altering building facades, would necessitate a Major Grant application.</a:t>
            </a:r>
          </a:p>
          <a:p>
            <a:r>
              <a:rPr lang="en-US" dirty="0"/>
              <a:t>In summary, Micro Grants are suitable for projects with budgets of $3,500 or less, expected to be completed within six months, and not requiring CBE approval. Larger or more complex projects may consider applying for Major Grants instead.</a:t>
            </a:r>
          </a:p>
          <a:p>
            <a:endParaRPr lang="en-IN" dirty="0"/>
          </a:p>
        </p:txBody>
      </p:sp>
      <p:sp>
        <p:nvSpPr>
          <p:cNvPr id="4" name="Slide Number Placeholder 3"/>
          <p:cNvSpPr>
            <a:spLocks noGrp="1"/>
          </p:cNvSpPr>
          <p:nvPr>
            <p:ph type="sldNum" sz="quarter" idx="5"/>
          </p:nvPr>
        </p:nvSpPr>
        <p:spPr/>
        <p:txBody>
          <a:bodyPr/>
          <a:lstStyle/>
          <a:p>
            <a:fld id="{B912DD52-51FA-4CE5-910B-3CF59628E4B9}" type="slidenum">
              <a:rPr lang="en-IN" smtClean="0"/>
              <a:t>7</a:t>
            </a:fld>
            <a:endParaRPr lang="en-IN"/>
          </a:p>
        </p:txBody>
      </p:sp>
    </p:spTree>
    <p:extLst>
      <p:ext uri="{BB962C8B-B14F-4D97-AF65-F5344CB8AC3E}">
        <p14:creationId xmlns:p14="http://schemas.microsoft.com/office/powerpoint/2010/main" val="1725072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r>
              <a:rPr lang="en-IN" b="1" dirty="0"/>
              <a:t>Oil Sensor</a:t>
            </a:r>
          </a:p>
          <a:p>
            <a:r>
              <a:rPr lang="en-US" dirty="0"/>
              <a:t>Developing a sensor to measure environmental factors (moisture, light, temperature) for sustainable farming at Howdy Farm.</a:t>
            </a:r>
            <a:br>
              <a:rPr lang="en-US" dirty="0"/>
            </a:br>
            <a:br>
              <a:rPr lang="en-US" b="1" dirty="0"/>
            </a:br>
            <a:r>
              <a:rPr lang="en-US" b="1" dirty="0"/>
              <a:t>Providing Access to Recycling Bins in Health and Kinesiology </a:t>
            </a:r>
          </a:p>
          <a:p>
            <a:r>
              <a:rPr lang="en-US" dirty="0"/>
              <a:t>Installed recycling bins in the Health &amp; Kinesiology Department's Gibb Gilchrist Building to reduce landfill waste, boost departmental recycling, and provide easy access to recycling for students and staff.</a:t>
            </a:r>
            <a:endParaRPr lang="en-IN" dirty="0"/>
          </a:p>
          <a:p>
            <a:br>
              <a:rPr lang="en-US" dirty="0"/>
            </a:br>
            <a:br>
              <a:rPr lang="en-US" dirty="0"/>
            </a:br>
            <a:r>
              <a:rPr lang="en-US" b="1" dirty="0" err="1"/>
              <a:t>Gladson</a:t>
            </a:r>
            <a:r>
              <a:rPr lang="en-US" b="1" dirty="0"/>
              <a:t> E-Waste Bins - $385</a:t>
            </a:r>
          </a:p>
          <a:p>
            <a:r>
              <a:rPr lang="en-US" dirty="0"/>
              <a:t>Residence Life added three e-waste recycling containers to address on-campus e-waste collection needs, reduce landfill waste, educate students about e-waste recycling, and minimize environmental concerns from electronics disposal.</a:t>
            </a:r>
            <a:br>
              <a:rPr lang="en-US" dirty="0"/>
            </a:br>
            <a:endParaRPr lang="en-IN" dirty="0"/>
          </a:p>
        </p:txBody>
      </p:sp>
      <p:sp>
        <p:nvSpPr>
          <p:cNvPr id="4" name="Slide Number Placeholder 3"/>
          <p:cNvSpPr>
            <a:spLocks noGrp="1"/>
          </p:cNvSpPr>
          <p:nvPr>
            <p:ph type="sldNum" sz="quarter" idx="5"/>
          </p:nvPr>
        </p:nvSpPr>
        <p:spPr/>
        <p:txBody>
          <a:bodyPr/>
          <a:lstStyle/>
          <a:p>
            <a:fld id="{B912DD52-51FA-4CE5-910B-3CF59628E4B9}" type="slidenum">
              <a:rPr lang="en-IN" smtClean="0"/>
              <a:t>8</a:t>
            </a:fld>
            <a:endParaRPr lang="en-IN"/>
          </a:p>
        </p:txBody>
      </p:sp>
    </p:spTree>
    <p:extLst>
      <p:ext uri="{BB962C8B-B14F-4D97-AF65-F5344CB8AC3E}">
        <p14:creationId xmlns:p14="http://schemas.microsoft.com/office/powerpoint/2010/main" val="3146327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Selection Criteria Overview:</a:t>
            </a:r>
            <a:endParaRPr lang="en-US" dirty="0"/>
          </a:p>
          <a:p>
            <a:r>
              <a:rPr lang="en-US" dirty="0"/>
              <a:t>We evaluate grant applications based on 11 specific areas. These criteria help us assess the potential impact and feasibility of your project.</a:t>
            </a:r>
          </a:p>
          <a:p>
            <a:r>
              <a:rPr lang="en-US" b="1" dirty="0"/>
              <a:t>1. Concept:</a:t>
            </a:r>
            <a:r>
              <a:rPr lang="en-US" dirty="0"/>
              <a:t> We look for well-thought-out project concepts.</a:t>
            </a:r>
          </a:p>
          <a:p>
            <a:r>
              <a:rPr lang="en-US" b="1" dirty="0"/>
              <a:t>2. Well-Written Application:</a:t>
            </a:r>
            <a:r>
              <a:rPr lang="en-US" dirty="0"/>
              <a:t> A well-structured application without grammatical errors is crucial.</a:t>
            </a:r>
          </a:p>
          <a:p>
            <a:r>
              <a:rPr lang="en-US" b="1" dirty="0"/>
              <a:t>3. Capability of Project Team:</a:t>
            </a:r>
            <a:r>
              <a:rPr lang="en-US" dirty="0"/>
              <a:t> Confidence in your team's ability to execute the project is essential.</a:t>
            </a:r>
          </a:p>
          <a:p>
            <a:r>
              <a:rPr lang="en-US" b="1" dirty="0"/>
              <a:t>4. Evaluation and Follow-Up:</a:t>
            </a:r>
            <a:r>
              <a:rPr lang="en-US" dirty="0"/>
              <a:t> Demonstrating a clear plan for project assessment and follow-up.</a:t>
            </a:r>
          </a:p>
          <a:p>
            <a:r>
              <a:rPr lang="en-US" b="1" dirty="0"/>
              <a:t>5. Environmental Impact:</a:t>
            </a:r>
            <a:r>
              <a:rPr lang="en-US" dirty="0"/>
              <a:t> We value projects that positively affect the environment.</a:t>
            </a:r>
          </a:p>
          <a:p>
            <a:r>
              <a:rPr lang="en-US" b="1" dirty="0"/>
              <a:t>6. Campus Impact:</a:t>
            </a:r>
            <a:r>
              <a:rPr lang="en-US" dirty="0"/>
              <a:t> Projects should make a noticeable difference on our campus.</a:t>
            </a:r>
          </a:p>
          <a:p>
            <a:r>
              <a:rPr lang="en-US" b="1" dirty="0"/>
              <a:t>7. Student Involvement:</a:t>
            </a:r>
            <a:r>
              <a:rPr lang="en-US" dirty="0"/>
              <a:t> Involving students is highly encouraged.</a:t>
            </a:r>
          </a:p>
          <a:p>
            <a:r>
              <a:rPr lang="en-US" b="1" dirty="0"/>
              <a:t>8. Outreach and Publicity:</a:t>
            </a:r>
            <a:r>
              <a:rPr lang="en-US" dirty="0"/>
              <a:t> Promoting your project and its green impact is essential.</a:t>
            </a:r>
          </a:p>
          <a:p>
            <a:r>
              <a:rPr lang="en-US" b="1" dirty="0"/>
              <a:t>9. Budget and Cost-Effectiveness:</a:t>
            </a:r>
            <a:r>
              <a:rPr lang="en-US" dirty="0"/>
              <a:t> Projects should have a financially feasible plan.</a:t>
            </a:r>
          </a:p>
          <a:p>
            <a:r>
              <a:rPr lang="en-US" b="1" dirty="0"/>
              <a:t>10. Academic Gains:</a:t>
            </a:r>
            <a:r>
              <a:rPr lang="en-US" dirty="0"/>
              <a:t> Consider how your project contributes to academic growth.</a:t>
            </a:r>
          </a:p>
          <a:p>
            <a:r>
              <a:rPr lang="en-US" dirty="0"/>
              <a:t>These criteria provide guidance, but projects don't need to meet every single one. However, projects with strong student involvement and those that significantly reduce our environmental impact in a cost-effective manner receive preference.</a:t>
            </a:r>
          </a:p>
          <a:p>
            <a:r>
              <a:rPr lang="en-US" dirty="0"/>
              <a:t>For more details on these criteria and additional information, please visit the Green Fund website. These criteria help us select projects that align with our goal of creating a sustainable and impactful campus community.</a:t>
            </a:r>
          </a:p>
          <a:p>
            <a:endParaRPr lang="en-IN" dirty="0"/>
          </a:p>
        </p:txBody>
      </p:sp>
      <p:sp>
        <p:nvSpPr>
          <p:cNvPr id="4" name="Slide Number Placeholder 3"/>
          <p:cNvSpPr>
            <a:spLocks noGrp="1"/>
          </p:cNvSpPr>
          <p:nvPr>
            <p:ph type="sldNum" sz="quarter" idx="5"/>
          </p:nvPr>
        </p:nvSpPr>
        <p:spPr/>
        <p:txBody>
          <a:bodyPr/>
          <a:lstStyle/>
          <a:p>
            <a:fld id="{B912DD52-51FA-4CE5-910B-3CF59628E4B9}" type="slidenum">
              <a:rPr lang="en-IN" smtClean="0"/>
              <a:t>9</a:t>
            </a:fld>
            <a:endParaRPr lang="en-IN"/>
          </a:p>
        </p:txBody>
      </p:sp>
    </p:spTree>
    <p:extLst>
      <p:ext uri="{BB962C8B-B14F-4D97-AF65-F5344CB8AC3E}">
        <p14:creationId xmlns:p14="http://schemas.microsoft.com/office/powerpoint/2010/main" val="3775760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5B14C-6FC4-FA31-1EEB-67C95C8DE6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CAC4E42-EECC-8076-ABA8-921B69FD41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99C07B4-59D6-4BA6-EAA4-3BEB7A52EC37}"/>
              </a:ext>
            </a:extLst>
          </p:cNvPr>
          <p:cNvSpPr>
            <a:spLocks noGrp="1"/>
          </p:cNvSpPr>
          <p:nvPr>
            <p:ph type="dt" sz="half" idx="10"/>
          </p:nvPr>
        </p:nvSpPr>
        <p:spPr/>
        <p:txBody>
          <a:bodyPr/>
          <a:lstStyle/>
          <a:p>
            <a:fld id="{9253E2F3-EDB0-4E2C-A9CC-B6906BC0B84D}" type="datetimeFigureOut">
              <a:rPr lang="en-IN" smtClean="0"/>
              <a:t>19-09-2023</a:t>
            </a:fld>
            <a:endParaRPr lang="en-IN"/>
          </a:p>
        </p:txBody>
      </p:sp>
      <p:sp>
        <p:nvSpPr>
          <p:cNvPr id="5" name="Footer Placeholder 4">
            <a:extLst>
              <a:ext uri="{FF2B5EF4-FFF2-40B4-BE49-F238E27FC236}">
                <a16:creationId xmlns:a16="http://schemas.microsoft.com/office/drawing/2014/main" id="{A37FA7A9-48B6-2EA4-F481-7C5E48F936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AC37AD1-66C3-0A18-FFA7-88E0EEA00314}"/>
              </a:ext>
            </a:extLst>
          </p:cNvPr>
          <p:cNvSpPr>
            <a:spLocks noGrp="1"/>
          </p:cNvSpPr>
          <p:nvPr>
            <p:ph type="sldNum" sz="quarter" idx="12"/>
          </p:nvPr>
        </p:nvSpPr>
        <p:spPr/>
        <p:txBody>
          <a:bodyPr/>
          <a:lstStyle/>
          <a:p>
            <a:fld id="{7EE78ADA-7674-415F-AD19-DD9EC13A156C}" type="slidenum">
              <a:rPr lang="en-IN" smtClean="0"/>
              <a:t>‹#›</a:t>
            </a:fld>
            <a:endParaRPr lang="en-IN"/>
          </a:p>
        </p:txBody>
      </p:sp>
    </p:spTree>
    <p:extLst>
      <p:ext uri="{BB962C8B-B14F-4D97-AF65-F5344CB8AC3E}">
        <p14:creationId xmlns:p14="http://schemas.microsoft.com/office/powerpoint/2010/main" val="39150437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1F890-9B1B-4AEF-A0C6-2E6454F46BF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0F059E3-5CD9-A23D-0C18-E37746F441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AE98D5-B46A-44E7-B8BC-23F64AB8DCF2}"/>
              </a:ext>
            </a:extLst>
          </p:cNvPr>
          <p:cNvSpPr>
            <a:spLocks noGrp="1"/>
          </p:cNvSpPr>
          <p:nvPr>
            <p:ph type="dt" sz="half" idx="10"/>
          </p:nvPr>
        </p:nvSpPr>
        <p:spPr/>
        <p:txBody>
          <a:bodyPr/>
          <a:lstStyle/>
          <a:p>
            <a:fld id="{9253E2F3-EDB0-4E2C-A9CC-B6906BC0B84D}" type="datetimeFigureOut">
              <a:rPr lang="en-IN" smtClean="0"/>
              <a:t>19-09-2023</a:t>
            </a:fld>
            <a:endParaRPr lang="en-IN"/>
          </a:p>
        </p:txBody>
      </p:sp>
      <p:sp>
        <p:nvSpPr>
          <p:cNvPr id="5" name="Footer Placeholder 4">
            <a:extLst>
              <a:ext uri="{FF2B5EF4-FFF2-40B4-BE49-F238E27FC236}">
                <a16:creationId xmlns:a16="http://schemas.microsoft.com/office/drawing/2014/main" id="{B408A351-E0E1-18D7-A5E5-3D337DF32BB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5BA0DBE-266D-906C-5EF7-1716433F058A}"/>
              </a:ext>
            </a:extLst>
          </p:cNvPr>
          <p:cNvSpPr>
            <a:spLocks noGrp="1"/>
          </p:cNvSpPr>
          <p:nvPr>
            <p:ph type="sldNum" sz="quarter" idx="12"/>
          </p:nvPr>
        </p:nvSpPr>
        <p:spPr/>
        <p:txBody>
          <a:bodyPr/>
          <a:lstStyle/>
          <a:p>
            <a:fld id="{7EE78ADA-7674-415F-AD19-DD9EC13A156C}" type="slidenum">
              <a:rPr lang="en-IN" smtClean="0"/>
              <a:t>‹#›</a:t>
            </a:fld>
            <a:endParaRPr lang="en-IN"/>
          </a:p>
        </p:txBody>
      </p:sp>
    </p:spTree>
    <p:extLst>
      <p:ext uri="{BB962C8B-B14F-4D97-AF65-F5344CB8AC3E}">
        <p14:creationId xmlns:p14="http://schemas.microsoft.com/office/powerpoint/2010/main" val="20857371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061F33-D7A2-47D8-1DB0-D6BD8F2CC9E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9F15542-90C0-8813-EC6C-A7BB8EB524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015723E-185F-73CC-63BC-2DA0B2E9EECA}"/>
              </a:ext>
            </a:extLst>
          </p:cNvPr>
          <p:cNvSpPr>
            <a:spLocks noGrp="1"/>
          </p:cNvSpPr>
          <p:nvPr>
            <p:ph type="dt" sz="half" idx="10"/>
          </p:nvPr>
        </p:nvSpPr>
        <p:spPr/>
        <p:txBody>
          <a:bodyPr/>
          <a:lstStyle/>
          <a:p>
            <a:fld id="{9253E2F3-EDB0-4E2C-A9CC-B6906BC0B84D}" type="datetimeFigureOut">
              <a:rPr lang="en-IN" smtClean="0"/>
              <a:t>19-09-2023</a:t>
            </a:fld>
            <a:endParaRPr lang="en-IN"/>
          </a:p>
        </p:txBody>
      </p:sp>
      <p:sp>
        <p:nvSpPr>
          <p:cNvPr id="5" name="Footer Placeholder 4">
            <a:extLst>
              <a:ext uri="{FF2B5EF4-FFF2-40B4-BE49-F238E27FC236}">
                <a16:creationId xmlns:a16="http://schemas.microsoft.com/office/drawing/2014/main" id="{AD5E150A-C4EA-5331-22F1-51C60682D82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C9B14D5-6468-8AF8-DCE1-4CACCFA51FBB}"/>
              </a:ext>
            </a:extLst>
          </p:cNvPr>
          <p:cNvSpPr>
            <a:spLocks noGrp="1"/>
          </p:cNvSpPr>
          <p:nvPr>
            <p:ph type="sldNum" sz="quarter" idx="12"/>
          </p:nvPr>
        </p:nvSpPr>
        <p:spPr/>
        <p:txBody>
          <a:bodyPr/>
          <a:lstStyle/>
          <a:p>
            <a:fld id="{7EE78ADA-7674-415F-AD19-DD9EC13A156C}" type="slidenum">
              <a:rPr lang="en-IN" smtClean="0"/>
              <a:t>‹#›</a:t>
            </a:fld>
            <a:endParaRPr lang="en-IN"/>
          </a:p>
        </p:txBody>
      </p:sp>
    </p:spTree>
    <p:extLst>
      <p:ext uri="{BB962C8B-B14F-4D97-AF65-F5344CB8AC3E}">
        <p14:creationId xmlns:p14="http://schemas.microsoft.com/office/powerpoint/2010/main" val="2265926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B8CFD-79A5-0E74-CF67-B2B91102218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807D14C-CABB-C528-6C54-E7A10CC4AB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C0AFB3B-9DF1-57CF-0FBA-770AB5553577}"/>
              </a:ext>
            </a:extLst>
          </p:cNvPr>
          <p:cNvSpPr>
            <a:spLocks noGrp="1"/>
          </p:cNvSpPr>
          <p:nvPr>
            <p:ph type="dt" sz="half" idx="10"/>
          </p:nvPr>
        </p:nvSpPr>
        <p:spPr/>
        <p:txBody>
          <a:bodyPr/>
          <a:lstStyle/>
          <a:p>
            <a:fld id="{9253E2F3-EDB0-4E2C-A9CC-B6906BC0B84D}" type="datetimeFigureOut">
              <a:rPr lang="en-IN" smtClean="0"/>
              <a:t>19-09-2023</a:t>
            </a:fld>
            <a:endParaRPr lang="en-IN"/>
          </a:p>
        </p:txBody>
      </p:sp>
      <p:sp>
        <p:nvSpPr>
          <p:cNvPr id="5" name="Footer Placeholder 4">
            <a:extLst>
              <a:ext uri="{FF2B5EF4-FFF2-40B4-BE49-F238E27FC236}">
                <a16:creationId xmlns:a16="http://schemas.microsoft.com/office/drawing/2014/main" id="{42F8EC79-3967-3E78-D667-49B355CFF1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7852F60-52B3-C504-36E7-BD7843ECDF5B}"/>
              </a:ext>
            </a:extLst>
          </p:cNvPr>
          <p:cNvSpPr>
            <a:spLocks noGrp="1"/>
          </p:cNvSpPr>
          <p:nvPr>
            <p:ph type="sldNum" sz="quarter" idx="12"/>
          </p:nvPr>
        </p:nvSpPr>
        <p:spPr/>
        <p:txBody>
          <a:bodyPr/>
          <a:lstStyle/>
          <a:p>
            <a:fld id="{7EE78ADA-7674-415F-AD19-DD9EC13A156C}" type="slidenum">
              <a:rPr lang="en-IN" smtClean="0"/>
              <a:t>‹#›</a:t>
            </a:fld>
            <a:endParaRPr lang="en-IN"/>
          </a:p>
        </p:txBody>
      </p:sp>
    </p:spTree>
    <p:extLst>
      <p:ext uri="{BB962C8B-B14F-4D97-AF65-F5344CB8AC3E}">
        <p14:creationId xmlns:p14="http://schemas.microsoft.com/office/powerpoint/2010/main" val="3379723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5DB3F-3769-C374-FF8F-D2AF78D4F6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9F3FB8C-CB29-B6FB-71C6-3BEB7AA185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487E541-E661-D885-E675-58667DFAE8EA}"/>
              </a:ext>
            </a:extLst>
          </p:cNvPr>
          <p:cNvSpPr>
            <a:spLocks noGrp="1"/>
          </p:cNvSpPr>
          <p:nvPr>
            <p:ph type="dt" sz="half" idx="10"/>
          </p:nvPr>
        </p:nvSpPr>
        <p:spPr/>
        <p:txBody>
          <a:bodyPr/>
          <a:lstStyle/>
          <a:p>
            <a:fld id="{9253E2F3-EDB0-4E2C-A9CC-B6906BC0B84D}" type="datetimeFigureOut">
              <a:rPr lang="en-IN" smtClean="0"/>
              <a:t>19-09-2023</a:t>
            </a:fld>
            <a:endParaRPr lang="en-IN"/>
          </a:p>
        </p:txBody>
      </p:sp>
      <p:sp>
        <p:nvSpPr>
          <p:cNvPr id="5" name="Footer Placeholder 4">
            <a:extLst>
              <a:ext uri="{FF2B5EF4-FFF2-40B4-BE49-F238E27FC236}">
                <a16:creationId xmlns:a16="http://schemas.microsoft.com/office/drawing/2014/main" id="{A1FC1A2C-0ED3-010C-85B0-CDED145F4C8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C22573A-16B7-1422-4F65-F26801129CC7}"/>
              </a:ext>
            </a:extLst>
          </p:cNvPr>
          <p:cNvSpPr>
            <a:spLocks noGrp="1"/>
          </p:cNvSpPr>
          <p:nvPr>
            <p:ph type="sldNum" sz="quarter" idx="12"/>
          </p:nvPr>
        </p:nvSpPr>
        <p:spPr/>
        <p:txBody>
          <a:bodyPr/>
          <a:lstStyle/>
          <a:p>
            <a:fld id="{7EE78ADA-7674-415F-AD19-DD9EC13A156C}" type="slidenum">
              <a:rPr lang="en-IN" smtClean="0"/>
              <a:t>‹#›</a:t>
            </a:fld>
            <a:endParaRPr lang="en-IN"/>
          </a:p>
        </p:txBody>
      </p:sp>
    </p:spTree>
    <p:extLst>
      <p:ext uri="{BB962C8B-B14F-4D97-AF65-F5344CB8AC3E}">
        <p14:creationId xmlns:p14="http://schemas.microsoft.com/office/powerpoint/2010/main" val="369664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8B5FE-777A-5873-85BD-B632FADC9F5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77A698D-0A17-A484-D83C-2B070C1FAA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47CE6DE-CC10-82E4-A26B-BFF1715A8F0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2710451-B7C1-43C7-AE27-B11C8AEF43EF}"/>
              </a:ext>
            </a:extLst>
          </p:cNvPr>
          <p:cNvSpPr>
            <a:spLocks noGrp="1"/>
          </p:cNvSpPr>
          <p:nvPr>
            <p:ph type="dt" sz="half" idx="10"/>
          </p:nvPr>
        </p:nvSpPr>
        <p:spPr/>
        <p:txBody>
          <a:bodyPr/>
          <a:lstStyle/>
          <a:p>
            <a:fld id="{9253E2F3-EDB0-4E2C-A9CC-B6906BC0B84D}" type="datetimeFigureOut">
              <a:rPr lang="en-IN" smtClean="0"/>
              <a:t>19-09-2023</a:t>
            </a:fld>
            <a:endParaRPr lang="en-IN"/>
          </a:p>
        </p:txBody>
      </p:sp>
      <p:sp>
        <p:nvSpPr>
          <p:cNvPr id="6" name="Footer Placeholder 5">
            <a:extLst>
              <a:ext uri="{FF2B5EF4-FFF2-40B4-BE49-F238E27FC236}">
                <a16:creationId xmlns:a16="http://schemas.microsoft.com/office/drawing/2014/main" id="{CAA34219-E70E-28D9-1196-0BFBB3FB656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260783A-88B3-0E52-FB4B-E3A1ED3825BE}"/>
              </a:ext>
            </a:extLst>
          </p:cNvPr>
          <p:cNvSpPr>
            <a:spLocks noGrp="1"/>
          </p:cNvSpPr>
          <p:nvPr>
            <p:ph type="sldNum" sz="quarter" idx="12"/>
          </p:nvPr>
        </p:nvSpPr>
        <p:spPr/>
        <p:txBody>
          <a:bodyPr/>
          <a:lstStyle/>
          <a:p>
            <a:fld id="{7EE78ADA-7674-415F-AD19-DD9EC13A156C}" type="slidenum">
              <a:rPr lang="en-IN" smtClean="0"/>
              <a:t>‹#›</a:t>
            </a:fld>
            <a:endParaRPr lang="en-IN"/>
          </a:p>
        </p:txBody>
      </p:sp>
    </p:spTree>
    <p:extLst>
      <p:ext uri="{BB962C8B-B14F-4D97-AF65-F5344CB8AC3E}">
        <p14:creationId xmlns:p14="http://schemas.microsoft.com/office/powerpoint/2010/main" val="10831188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134D2-549C-68A2-0FE3-CDA8C949180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C8744CC-1320-C833-BF0F-49F6C55F5B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0E9A78-506C-3628-41E6-35CABD57E7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43D7329-06B9-3925-5C92-6559A10F22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5EA84BB-6ADF-226A-511C-CB156EFDB7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675490C-B915-0BCE-82D1-A661646E05C8}"/>
              </a:ext>
            </a:extLst>
          </p:cNvPr>
          <p:cNvSpPr>
            <a:spLocks noGrp="1"/>
          </p:cNvSpPr>
          <p:nvPr>
            <p:ph type="dt" sz="half" idx="10"/>
          </p:nvPr>
        </p:nvSpPr>
        <p:spPr/>
        <p:txBody>
          <a:bodyPr/>
          <a:lstStyle/>
          <a:p>
            <a:fld id="{9253E2F3-EDB0-4E2C-A9CC-B6906BC0B84D}" type="datetimeFigureOut">
              <a:rPr lang="en-IN" smtClean="0"/>
              <a:t>19-09-2023</a:t>
            </a:fld>
            <a:endParaRPr lang="en-IN"/>
          </a:p>
        </p:txBody>
      </p:sp>
      <p:sp>
        <p:nvSpPr>
          <p:cNvPr id="8" name="Footer Placeholder 7">
            <a:extLst>
              <a:ext uri="{FF2B5EF4-FFF2-40B4-BE49-F238E27FC236}">
                <a16:creationId xmlns:a16="http://schemas.microsoft.com/office/drawing/2014/main" id="{5159AF84-B93B-D790-4BBA-388B3032B28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443F1CD-FDFF-07E8-1EBF-FC9A96026119}"/>
              </a:ext>
            </a:extLst>
          </p:cNvPr>
          <p:cNvSpPr>
            <a:spLocks noGrp="1"/>
          </p:cNvSpPr>
          <p:nvPr>
            <p:ph type="sldNum" sz="quarter" idx="12"/>
          </p:nvPr>
        </p:nvSpPr>
        <p:spPr/>
        <p:txBody>
          <a:bodyPr/>
          <a:lstStyle/>
          <a:p>
            <a:fld id="{7EE78ADA-7674-415F-AD19-DD9EC13A156C}" type="slidenum">
              <a:rPr lang="en-IN" smtClean="0"/>
              <a:t>‹#›</a:t>
            </a:fld>
            <a:endParaRPr lang="en-IN"/>
          </a:p>
        </p:txBody>
      </p:sp>
    </p:spTree>
    <p:extLst>
      <p:ext uri="{BB962C8B-B14F-4D97-AF65-F5344CB8AC3E}">
        <p14:creationId xmlns:p14="http://schemas.microsoft.com/office/powerpoint/2010/main" val="33358622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AF27-3C43-A805-9219-765C439A124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B699F53-EB03-3554-9E44-5BBEA9819992}"/>
              </a:ext>
            </a:extLst>
          </p:cNvPr>
          <p:cNvSpPr>
            <a:spLocks noGrp="1"/>
          </p:cNvSpPr>
          <p:nvPr>
            <p:ph type="dt" sz="half" idx="10"/>
          </p:nvPr>
        </p:nvSpPr>
        <p:spPr/>
        <p:txBody>
          <a:bodyPr/>
          <a:lstStyle/>
          <a:p>
            <a:fld id="{9253E2F3-EDB0-4E2C-A9CC-B6906BC0B84D}" type="datetimeFigureOut">
              <a:rPr lang="en-IN" smtClean="0"/>
              <a:t>19-09-2023</a:t>
            </a:fld>
            <a:endParaRPr lang="en-IN"/>
          </a:p>
        </p:txBody>
      </p:sp>
      <p:sp>
        <p:nvSpPr>
          <p:cNvPr id="4" name="Footer Placeholder 3">
            <a:extLst>
              <a:ext uri="{FF2B5EF4-FFF2-40B4-BE49-F238E27FC236}">
                <a16:creationId xmlns:a16="http://schemas.microsoft.com/office/drawing/2014/main" id="{1D277540-EB72-5BA3-09B8-9E59B7F714D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DA730ED-51B6-7DD5-627B-6A8CAD319946}"/>
              </a:ext>
            </a:extLst>
          </p:cNvPr>
          <p:cNvSpPr>
            <a:spLocks noGrp="1"/>
          </p:cNvSpPr>
          <p:nvPr>
            <p:ph type="sldNum" sz="quarter" idx="12"/>
          </p:nvPr>
        </p:nvSpPr>
        <p:spPr/>
        <p:txBody>
          <a:bodyPr/>
          <a:lstStyle/>
          <a:p>
            <a:fld id="{7EE78ADA-7674-415F-AD19-DD9EC13A156C}" type="slidenum">
              <a:rPr lang="en-IN" smtClean="0"/>
              <a:t>‹#›</a:t>
            </a:fld>
            <a:endParaRPr lang="en-IN"/>
          </a:p>
        </p:txBody>
      </p:sp>
    </p:spTree>
    <p:extLst>
      <p:ext uri="{BB962C8B-B14F-4D97-AF65-F5344CB8AC3E}">
        <p14:creationId xmlns:p14="http://schemas.microsoft.com/office/powerpoint/2010/main" val="16086661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899934-6573-2888-68F6-EC839B35D373}"/>
              </a:ext>
            </a:extLst>
          </p:cNvPr>
          <p:cNvSpPr>
            <a:spLocks noGrp="1"/>
          </p:cNvSpPr>
          <p:nvPr>
            <p:ph type="dt" sz="half" idx="10"/>
          </p:nvPr>
        </p:nvSpPr>
        <p:spPr/>
        <p:txBody>
          <a:bodyPr/>
          <a:lstStyle/>
          <a:p>
            <a:fld id="{9253E2F3-EDB0-4E2C-A9CC-B6906BC0B84D}" type="datetimeFigureOut">
              <a:rPr lang="en-IN" smtClean="0"/>
              <a:t>19-09-2023</a:t>
            </a:fld>
            <a:endParaRPr lang="en-IN"/>
          </a:p>
        </p:txBody>
      </p:sp>
      <p:sp>
        <p:nvSpPr>
          <p:cNvPr id="3" name="Footer Placeholder 2">
            <a:extLst>
              <a:ext uri="{FF2B5EF4-FFF2-40B4-BE49-F238E27FC236}">
                <a16:creationId xmlns:a16="http://schemas.microsoft.com/office/drawing/2014/main" id="{26F2C790-A3B2-5FE0-BA6E-140F992D84A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D9611A3-2AA4-094A-A9A9-7F7B5085B38A}"/>
              </a:ext>
            </a:extLst>
          </p:cNvPr>
          <p:cNvSpPr>
            <a:spLocks noGrp="1"/>
          </p:cNvSpPr>
          <p:nvPr>
            <p:ph type="sldNum" sz="quarter" idx="12"/>
          </p:nvPr>
        </p:nvSpPr>
        <p:spPr/>
        <p:txBody>
          <a:bodyPr/>
          <a:lstStyle/>
          <a:p>
            <a:fld id="{7EE78ADA-7674-415F-AD19-DD9EC13A156C}" type="slidenum">
              <a:rPr lang="en-IN" smtClean="0"/>
              <a:t>‹#›</a:t>
            </a:fld>
            <a:endParaRPr lang="en-IN"/>
          </a:p>
        </p:txBody>
      </p:sp>
    </p:spTree>
    <p:extLst>
      <p:ext uri="{BB962C8B-B14F-4D97-AF65-F5344CB8AC3E}">
        <p14:creationId xmlns:p14="http://schemas.microsoft.com/office/powerpoint/2010/main" val="8924586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E4208-BF14-CB51-0B44-FA64D5F22D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0A75262-EBD3-0A4D-3397-42AA3C4B89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2928A9D-E6A8-79CF-1087-02B2C77C5D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4B172C-EE1D-5D44-DA8B-BA9B2B1C980A}"/>
              </a:ext>
            </a:extLst>
          </p:cNvPr>
          <p:cNvSpPr>
            <a:spLocks noGrp="1"/>
          </p:cNvSpPr>
          <p:nvPr>
            <p:ph type="dt" sz="half" idx="10"/>
          </p:nvPr>
        </p:nvSpPr>
        <p:spPr/>
        <p:txBody>
          <a:bodyPr/>
          <a:lstStyle/>
          <a:p>
            <a:fld id="{9253E2F3-EDB0-4E2C-A9CC-B6906BC0B84D}" type="datetimeFigureOut">
              <a:rPr lang="en-IN" smtClean="0"/>
              <a:t>19-09-2023</a:t>
            </a:fld>
            <a:endParaRPr lang="en-IN"/>
          </a:p>
        </p:txBody>
      </p:sp>
      <p:sp>
        <p:nvSpPr>
          <p:cNvPr id="6" name="Footer Placeholder 5">
            <a:extLst>
              <a:ext uri="{FF2B5EF4-FFF2-40B4-BE49-F238E27FC236}">
                <a16:creationId xmlns:a16="http://schemas.microsoft.com/office/drawing/2014/main" id="{AFB22F58-AF82-5848-C894-A3E80126CF6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5812CC5-1404-43D6-FB30-8D1AFFFCAD32}"/>
              </a:ext>
            </a:extLst>
          </p:cNvPr>
          <p:cNvSpPr>
            <a:spLocks noGrp="1"/>
          </p:cNvSpPr>
          <p:nvPr>
            <p:ph type="sldNum" sz="quarter" idx="12"/>
          </p:nvPr>
        </p:nvSpPr>
        <p:spPr/>
        <p:txBody>
          <a:bodyPr/>
          <a:lstStyle/>
          <a:p>
            <a:fld id="{7EE78ADA-7674-415F-AD19-DD9EC13A156C}" type="slidenum">
              <a:rPr lang="en-IN" smtClean="0"/>
              <a:t>‹#›</a:t>
            </a:fld>
            <a:endParaRPr lang="en-IN"/>
          </a:p>
        </p:txBody>
      </p:sp>
    </p:spTree>
    <p:extLst>
      <p:ext uri="{BB962C8B-B14F-4D97-AF65-F5344CB8AC3E}">
        <p14:creationId xmlns:p14="http://schemas.microsoft.com/office/powerpoint/2010/main" val="3723772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1179F-1C55-12A6-86A8-3B80CE47CA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1524D6E-A770-DF96-8B34-7DFE346675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923A0E6-8D1D-387B-51D6-94F9E2E925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DC146A-AE36-5AE5-37E7-FC30F56C05D4}"/>
              </a:ext>
            </a:extLst>
          </p:cNvPr>
          <p:cNvSpPr>
            <a:spLocks noGrp="1"/>
          </p:cNvSpPr>
          <p:nvPr>
            <p:ph type="dt" sz="half" idx="10"/>
          </p:nvPr>
        </p:nvSpPr>
        <p:spPr/>
        <p:txBody>
          <a:bodyPr/>
          <a:lstStyle/>
          <a:p>
            <a:fld id="{9253E2F3-EDB0-4E2C-A9CC-B6906BC0B84D}" type="datetimeFigureOut">
              <a:rPr lang="en-IN" smtClean="0"/>
              <a:t>19-09-2023</a:t>
            </a:fld>
            <a:endParaRPr lang="en-IN"/>
          </a:p>
        </p:txBody>
      </p:sp>
      <p:sp>
        <p:nvSpPr>
          <p:cNvPr id="6" name="Footer Placeholder 5">
            <a:extLst>
              <a:ext uri="{FF2B5EF4-FFF2-40B4-BE49-F238E27FC236}">
                <a16:creationId xmlns:a16="http://schemas.microsoft.com/office/drawing/2014/main" id="{D29F7979-20AC-DE15-B533-1B736F6EBB3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F944F86-ABF9-1884-40ED-12F5491C0EF3}"/>
              </a:ext>
            </a:extLst>
          </p:cNvPr>
          <p:cNvSpPr>
            <a:spLocks noGrp="1"/>
          </p:cNvSpPr>
          <p:nvPr>
            <p:ph type="sldNum" sz="quarter" idx="12"/>
          </p:nvPr>
        </p:nvSpPr>
        <p:spPr/>
        <p:txBody>
          <a:bodyPr/>
          <a:lstStyle/>
          <a:p>
            <a:fld id="{7EE78ADA-7674-415F-AD19-DD9EC13A156C}" type="slidenum">
              <a:rPr lang="en-IN" smtClean="0"/>
              <a:t>‹#›</a:t>
            </a:fld>
            <a:endParaRPr lang="en-IN"/>
          </a:p>
        </p:txBody>
      </p:sp>
    </p:spTree>
    <p:extLst>
      <p:ext uri="{BB962C8B-B14F-4D97-AF65-F5344CB8AC3E}">
        <p14:creationId xmlns:p14="http://schemas.microsoft.com/office/powerpoint/2010/main" val="13794381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1A6C51-9F6A-8EC5-1C65-C16FA8BB78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D2D5A1D-CA19-656F-BA10-DBAB176B3A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E1FD6BF-DC4C-D3EE-721F-9B17137899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53E2F3-EDB0-4E2C-A9CC-B6906BC0B84D}" type="datetimeFigureOut">
              <a:rPr lang="en-IN" smtClean="0"/>
              <a:t>19-09-2023</a:t>
            </a:fld>
            <a:endParaRPr lang="en-IN"/>
          </a:p>
        </p:txBody>
      </p:sp>
      <p:sp>
        <p:nvSpPr>
          <p:cNvPr id="5" name="Footer Placeholder 4">
            <a:extLst>
              <a:ext uri="{FF2B5EF4-FFF2-40B4-BE49-F238E27FC236}">
                <a16:creationId xmlns:a16="http://schemas.microsoft.com/office/drawing/2014/main" id="{ECF31A2C-6742-C3CE-1757-4712561B3B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1893C0A-F67F-7300-357C-F1BA7D8E4F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E78ADA-7674-415F-AD19-DD9EC13A156C}" type="slidenum">
              <a:rPr lang="en-IN" smtClean="0"/>
              <a:t>‹#›</a:t>
            </a:fld>
            <a:endParaRPr lang="en-IN"/>
          </a:p>
        </p:txBody>
      </p:sp>
    </p:spTree>
    <p:extLst>
      <p:ext uri="{BB962C8B-B14F-4D97-AF65-F5344CB8AC3E}">
        <p14:creationId xmlns:p14="http://schemas.microsoft.com/office/powerpoint/2010/main" val="13607774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mailto:greenfund-marketing@tamu.edu" TargetMode="External"/><Relationship Id="rId5" Type="http://schemas.openxmlformats.org/officeDocument/2006/relationships/hyperlink" Target="mailto:greenfund-info@tamu.edu" TargetMode="External"/><Relationship Id="rId4" Type="http://schemas.openxmlformats.org/officeDocument/2006/relationships/hyperlink" Target="mailto:sustainability@tamu.edu" TargetMode="Externa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hyperlink" Target="https://greenfund.tamu.edu/getagrant.htm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7" name="Rectangle 126">
            <a:extLst>
              <a:ext uri="{FF2B5EF4-FFF2-40B4-BE49-F238E27FC236}">
                <a16:creationId xmlns:a16="http://schemas.microsoft.com/office/drawing/2014/main" id="{FA69AAE0-49D5-4C8B-8BA2-55898C00E0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oup of plants growing in a greenhouse&#10;&#10;Description automatically generated">
            <a:extLst>
              <a:ext uri="{FF2B5EF4-FFF2-40B4-BE49-F238E27FC236}">
                <a16:creationId xmlns:a16="http://schemas.microsoft.com/office/drawing/2014/main" id="{D752AA45-96F4-3214-886D-3C7408EAAD73}"/>
              </a:ext>
            </a:extLst>
          </p:cNvPr>
          <p:cNvPicPr>
            <a:picLocks noChangeAspect="1"/>
          </p:cNvPicPr>
          <p:nvPr/>
        </p:nvPicPr>
        <p:blipFill rotWithShape="1">
          <a:blip r:embed="rId3">
            <a:extLst>
              <a:ext uri="{28A0092B-C50C-407E-A947-70E740481C1C}">
                <a14:useLocalDpi xmlns:a14="http://schemas.microsoft.com/office/drawing/2010/main" val="0"/>
              </a:ext>
            </a:extLst>
          </a:blip>
          <a:srcRect l="5824" r="20839" b="-1"/>
          <a:stretch/>
        </p:blipFill>
        <p:spPr>
          <a:xfrm>
            <a:off x="-4" y="-4"/>
            <a:ext cx="7534640" cy="6857984"/>
          </a:xfrm>
          <a:custGeom>
            <a:avLst/>
            <a:gdLst/>
            <a:ahLst/>
            <a:cxnLst/>
            <a:rect l="l" t="t" r="r" b="b"/>
            <a:pathLst>
              <a:path w="7534640" h="6857984">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447233" y="4124161"/>
                  <a:pt x="4350312" y="4197688"/>
                  <a:pt x="4483996" y="4348083"/>
                </a:cubicBezTo>
                <a:cubicBezTo>
                  <a:pt x="4644419" y="4344742"/>
                  <a:pt x="4627708" y="4598742"/>
                  <a:pt x="4788129" y="4561979"/>
                </a:cubicBezTo>
                <a:cubicBezTo>
                  <a:pt x="4754709" y="4678954"/>
                  <a:pt x="4641076" y="4618795"/>
                  <a:pt x="4600971" y="4705690"/>
                </a:cubicBezTo>
                <a:cubicBezTo>
                  <a:pt x="4684524" y="4779217"/>
                  <a:pt x="4844945" y="4725744"/>
                  <a:pt x="4871683" y="4879480"/>
                </a:cubicBezTo>
                <a:cubicBezTo>
                  <a:pt x="4838262" y="5039902"/>
                  <a:pt x="4945210" y="5019849"/>
                  <a:pt x="5032105" y="5029876"/>
                </a:cubicBezTo>
                <a:cubicBezTo>
                  <a:pt x="5239317" y="5049930"/>
                  <a:pt x="5439843" y="5063297"/>
                  <a:pt x="5643713" y="5096719"/>
                </a:cubicBezTo>
                <a:cubicBezTo>
                  <a:pt x="5693844" y="5106745"/>
                  <a:pt x="5810819" y="5083350"/>
                  <a:pt x="5800794" y="5186956"/>
                </a:cubicBezTo>
                <a:cubicBezTo>
                  <a:pt x="5790767" y="5270508"/>
                  <a:pt x="5700529" y="5240431"/>
                  <a:pt x="5643713" y="5243772"/>
                </a:cubicBezTo>
                <a:cubicBezTo>
                  <a:pt x="5329553" y="5283879"/>
                  <a:pt x="5012052" y="5220378"/>
                  <a:pt x="4701235" y="5223719"/>
                </a:cubicBezTo>
                <a:cubicBezTo>
                  <a:pt x="4664472" y="5223719"/>
                  <a:pt x="4657787" y="5334009"/>
                  <a:pt x="4577576" y="5297246"/>
                </a:cubicBezTo>
                <a:cubicBezTo>
                  <a:pt x="4788129" y="5397510"/>
                  <a:pt x="5767372" y="5424248"/>
                  <a:pt x="6094900" y="5477721"/>
                </a:cubicBezTo>
                <a:cubicBezTo>
                  <a:pt x="5754004" y="5858724"/>
                  <a:pt x="5429817" y="5628117"/>
                  <a:pt x="5159105" y="5842012"/>
                </a:cubicBezTo>
                <a:cubicBezTo>
                  <a:pt x="5159105" y="5842012"/>
                  <a:pt x="5212580" y="5842012"/>
                  <a:pt x="5443187" y="5912197"/>
                </a:cubicBezTo>
                <a:cubicBezTo>
                  <a:pt x="5627002" y="5969012"/>
                  <a:pt x="5536765" y="6049223"/>
                  <a:pt x="6001321" y="6202962"/>
                </a:cubicBezTo>
                <a:cubicBezTo>
                  <a:pt x="5824188" y="6253093"/>
                  <a:pt x="5593581" y="6156172"/>
                  <a:pt x="5506685" y="6416857"/>
                </a:cubicBezTo>
                <a:cubicBezTo>
                  <a:pt x="5643713" y="6463648"/>
                  <a:pt x="5807477" y="6420200"/>
                  <a:pt x="5904398" y="6543858"/>
                </a:cubicBezTo>
                <a:cubicBezTo>
                  <a:pt x="5934478" y="6580622"/>
                  <a:pt x="5964557" y="6604017"/>
                  <a:pt x="6001321" y="6624068"/>
                </a:cubicBezTo>
                <a:cubicBezTo>
                  <a:pt x="5984612" y="6630754"/>
                  <a:pt x="5964557" y="6637437"/>
                  <a:pt x="5951188" y="6644121"/>
                </a:cubicBezTo>
                <a:cubicBezTo>
                  <a:pt x="5977925" y="6667518"/>
                  <a:pt x="6663060" y="6794517"/>
                  <a:pt x="6836850" y="6797860"/>
                </a:cubicBezTo>
                <a:cubicBezTo>
                  <a:pt x="6761652" y="6822926"/>
                  <a:pt x="6636845" y="6844075"/>
                  <a:pt x="6553814" y="6856412"/>
                </a:cubicBezTo>
                <a:lnTo>
                  <a:pt x="6542822" y="6857984"/>
                </a:lnTo>
                <a:lnTo>
                  <a:pt x="0" y="6857984"/>
                </a:lnTo>
                <a:close/>
              </a:path>
            </a:pathLst>
          </a:custGeom>
        </p:spPr>
      </p:pic>
      <p:sp>
        <p:nvSpPr>
          <p:cNvPr id="2" name="Title 1">
            <a:extLst>
              <a:ext uri="{FF2B5EF4-FFF2-40B4-BE49-F238E27FC236}">
                <a16:creationId xmlns:a16="http://schemas.microsoft.com/office/drawing/2014/main" id="{11C031E9-0A6D-F6CB-0689-A2A94DA39F4E}"/>
              </a:ext>
            </a:extLst>
          </p:cNvPr>
          <p:cNvSpPr>
            <a:spLocks noGrp="1"/>
          </p:cNvSpPr>
          <p:nvPr>
            <p:ph type="ctrTitle"/>
          </p:nvPr>
        </p:nvSpPr>
        <p:spPr>
          <a:xfrm>
            <a:off x="6343650" y="3962400"/>
            <a:ext cx="5505814" cy="1690409"/>
          </a:xfrm>
        </p:spPr>
        <p:txBody>
          <a:bodyPr anchor="b">
            <a:normAutofit/>
          </a:bodyPr>
          <a:lstStyle/>
          <a:p>
            <a:pPr algn="l"/>
            <a:r>
              <a:rPr lang="en-IN" sz="4400" b="1" dirty="0"/>
              <a:t>Introduction to </a:t>
            </a:r>
            <a:br>
              <a:rPr lang="en-IN" sz="4400" b="1" dirty="0"/>
            </a:br>
            <a:r>
              <a:rPr lang="en-IN" sz="4400" b="1" dirty="0"/>
              <a:t>Aggie Green Fund</a:t>
            </a:r>
          </a:p>
        </p:txBody>
      </p:sp>
      <p:sp>
        <p:nvSpPr>
          <p:cNvPr id="3" name="Subtitle 2">
            <a:extLst>
              <a:ext uri="{FF2B5EF4-FFF2-40B4-BE49-F238E27FC236}">
                <a16:creationId xmlns:a16="http://schemas.microsoft.com/office/drawing/2014/main" id="{5C1278C5-33E6-0A50-52A6-F59AB5D32085}"/>
              </a:ext>
            </a:extLst>
          </p:cNvPr>
          <p:cNvSpPr>
            <a:spLocks noGrp="1"/>
          </p:cNvSpPr>
          <p:nvPr>
            <p:ph type="subTitle" idx="1"/>
          </p:nvPr>
        </p:nvSpPr>
        <p:spPr>
          <a:xfrm>
            <a:off x="6343650" y="5709565"/>
            <a:ext cx="5395975" cy="646785"/>
          </a:xfrm>
        </p:spPr>
        <p:txBody>
          <a:bodyPr>
            <a:normAutofit/>
          </a:bodyPr>
          <a:lstStyle/>
          <a:p>
            <a:pPr algn="l"/>
            <a:r>
              <a:rPr lang="en-IN" sz="2000" dirty="0"/>
              <a:t>Presented by </a:t>
            </a:r>
            <a:br>
              <a:rPr lang="en-IN" sz="2000" dirty="0"/>
            </a:br>
            <a:r>
              <a:rPr lang="en-IN" sz="2000" dirty="0"/>
              <a:t>Udit Singh Guleria</a:t>
            </a:r>
          </a:p>
        </p:txBody>
      </p:sp>
      <p:pic>
        <p:nvPicPr>
          <p:cNvPr id="7" name="Picture 6" descr="A rectangular box with different colored labels&#10;&#10;Description automatically generated">
            <a:extLst>
              <a:ext uri="{FF2B5EF4-FFF2-40B4-BE49-F238E27FC236}">
                <a16:creationId xmlns:a16="http://schemas.microsoft.com/office/drawing/2014/main" id="{C480B3DC-3D73-58E2-6ED6-635E1A842A7A}"/>
              </a:ext>
            </a:extLst>
          </p:cNvPr>
          <p:cNvPicPr>
            <a:picLocks noChangeAspect="1"/>
          </p:cNvPicPr>
          <p:nvPr/>
        </p:nvPicPr>
        <p:blipFill rotWithShape="1">
          <a:blip r:embed="rId4">
            <a:extLst>
              <a:ext uri="{28A0092B-C50C-407E-A947-70E740481C1C}">
                <a14:useLocalDpi xmlns:a14="http://schemas.microsoft.com/office/drawing/2010/main" val="0"/>
              </a:ext>
            </a:extLst>
          </a:blip>
          <a:srcRect l="10537" r="23620" b="-1"/>
          <a:stretch/>
        </p:blipFill>
        <p:spPr>
          <a:xfrm>
            <a:off x="7653541" y="6"/>
            <a:ext cx="4538463" cy="3877247"/>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p:spPr>
      </p:pic>
      <p:pic>
        <p:nvPicPr>
          <p:cNvPr id="45" name="Picture 44" descr="A green and black logo&#10;&#10;Description automatically generated">
            <a:extLst>
              <a:ext uri="{FF2B5EF4-FFF2-40B4-BE49-F238E27FC236}">
                <a16:creationId xmlns:a16="http://schemas.microsoft.com/office/drawing/2014/main" id="{4CD224B2-71BD-201D-8D01-08451AE012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50441" y="4463625"/>
            <a:ext cx="1189184" cy="1189184"/>
          </a:xfrm>
          <a:prstGeom prst="rect">
            <a:avLst/>
          </a:prstGeom>
        </p:spPr>
      </p:pic>
    </p:spTree>
    <p:extLst>
      <p:ext uri="{BB962C8B-B14F-4D97-AF65-F5344CB8AC3E}">
        <p14:creationId xmlns:p14="http://schemas.microsoft.com/office/powerpoint/2010/main" val="27925416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29A9E48-606A-BA8B-EADF-97CA5E0C4EF2}"/>
              </a:ext>
            </a:extLst>
          </p:cNvPr>
          <p:cNvSpPr>
            <a:spLocks noGrp="1"/>
          </p:cNvSpPr>
          <p:nvPr>
            <p:ph type="title"/>
          </p:nvPr>
        </p:nvSpPr>
        <p:spPr>
          <a:xfrm>
            <a:off x="838201" y="365125"/>
            <a:ext cx="5251316" cy="1807305"/>
          </a:xfrm>
        </p:spPr>
        <p:txBody>
          <a:bodyPr>
            <a:normAutofit/>
          </a:bodyPr>
          <a:lstStyle/>
          <a:p>
            <a:r>
              <a:rPr lang="en-IN" dirty="0"/>
              <a:t>Important Dates</a:t>
            </a:r>
          </a:p>
        </p:txBody>
      </p:sp>
      <p:sp>
        <p:nvSpPr>
          <p:cNvPr id="13" name="Content Placeholder 12">
            <a:extLst>
              <a:ext uri="{FF2B5EF4-FFF2-40B4-BE49-F238E27FC236}">
                <a16:creationId xmlns:a16="http://schemas.microsoft.com/office/drawing/2014/main" id="{E3EEB3B6-DC3C-4EFC-A8F8-7764CDB8221E}"/>
              </a:ext>
            </a:extLst>
          </p:cNvPr>
          <p:cNvSpPr>
            <a:spLocks noGrp="1"/>
          </p:cNvSpPr>
          <p:nvPr>
            <p:ph idx="1"/>
          </p:nvPr>
        </p:nvSpPr>
        <p:spPr>
          <a:xfrm>
            <a:off x="838201" y="1968172"/>
            <a:ext cx="6134100" cy="4524703"/>
          </a:xfrm>
        </p:spPr>
        <p:txBody>
          <a:bodyPr>
            <a:noAutofit/>
          </a:bodyPr>
          <a:lstStyle/>
          <a:p>
            <a:r>
              <a:rPr lang="en-IN" sz="2000" b="1" dirty="0"/>
              <a:t>Major Grant</a:t>
            </a:r>
          </a:p>
          <a:p>
            <a:pPr lvl="1"/>
            <a:r>
              <a:rPr lang="en-US" sz="2000" dirty="0"/>
              <a:t>October 2, 2023  - Abstract Submission Opens</a:t>
            </a:r>
          </a:p>
          <a:p>
            <a:pPr lvl="1"/>
            <a:r>
              <a:rPr lang="en-US" sz="2000" dirty="0"/>
              <a:t>November 3, 2023,  5 p.m. CST - Abstract Submission Closes</a:t>
            </a:r>
          </a:p>
          <a:p>
            <a:pPr lvl="1"/>
            <a:r>
              <a:rPr lang="en-US" sz="2000" dirty="0"/>
              <a:t>December 4, 2023  - Abstract Approvals Announced</a:t>
            </a:r>
          </a:p>
          <a:p>
            <a:pPr lvl="1"/>
            <a:r>
              <a:rPr lang="en-US" sz="2000" dirty="0"/>
              <a:t>December 4, 2023 - Full Application Submission Opens</a:t>
            </a:r>
          </a:p>
          <a:p>
            <a:pPr lvl="1"/>
            <a:r>
              <a:rPr lang="en-US" sz="2000" dirty="0"/>
              <a:t>February 1, 2024, 5 p.m. CST  - Full Application Submission Closes</a:t>
            </a:r>
          </a:p>
          <a:p>
            <a:pPr lvl="1"/>
            <a:r>
              <a:rPr lang="en-US" sz="2000" dirty="0"/>
              <a:t>March 1, 2024 - Major Grant Recipients Announced</a:t>
            </a:r>
          </a:p>
          <a:p>
            <a:r>
              <a:rPr lang="en-US" sz="2000" b="1" dirty="0"/>
              <a:t>Micro Grant</a:t>
            </a:r>
            <a:endParaRPr kumimoji="0" lang="en-US" altLang="en-US" sz="2000" b="1" i="0" u="none" strike="noStrike" cap="none" normalizeH="0" baseline="0" dirty="0">
              <a:ln>
                <a:noFill/>
              </a:ln>
              <a:effectLst/>
            </a:endParaRPr>
          </a:p>
          <a:p>
            <a:pPr lvl="1" eaLnBrk="0" fontAlgn="base" hangingPunct="0">
              <a:spcBef>
                <a:spcPct val="0"/>
              </a:spcBef>
              <a:spcAft>
                <a:spcPct val="0"/>
              </a:spcAft>
            </a:pPr>
            <a:r>
              <a:rPr kumimoji="0" lang="en-US" altLang="en-US" sz="2000" b="0" i="0" u="none" strike="noStrike" cap="none" normalizeH="0" baseline="0" dirty="0">
                <a:ln>
                  <a:noFill/>
                </a:ln>
                <a:effectLst/>
              </a:rPr>
              <a:t>September 15, 2023 - Micro-Grants Open </a:t>
            </a:r>
          </a:p>
          <a:p>
            <a:pPr lvl="1" eaLnBrk="0" fontAlgn="base" hangingPunct="0">
              <a:spcBef>
                <a:spcPct val="0"/>
              </a:spcBef>
              <a:spcAft>
                <a:spcPct val="0"/>
              </a:spcAft>
            </a:pPr>
            <a:r>
              <a:rPr kumimoji="0" lang="en-US" altLang="en-US" sz="2000" b="0" i="0" u="none" strike="noStrike" cap="none" normalizeH="0" baseline="0" dirty="0">
                <a:ln>
                  <a:noFill/>
                </a:ln>
                <a:effectLst/>
              </a:rPr>
              <a:t>March 1, 2024, 5 p.m. - Micro-Grants Close    </a:t>
            </a:r>
          </a:p>
          <a:p>
            <a:endParaRPr lang="en-US" sz="2000" dirty="0"/>
          </a:p>
          <a:p>
            <a:endParaRPr lang="en-US" sz="2000" dirty="0"/>
          </a:p>
          <a:p>
            <a:endParaRPr lang="en-IN" sz="2000" dirty="0"/>
          </a:p>
        </p:txBody>
      </p:sp>
      <p:pic>
        <p:nvPicPr>
          <p:cNvPr id="18" name="Picture 14" descr="Calendar on table">
            <a:extLst>
              <a:ext uri="{FF2B5EF4-FFF2-40B4-BE49-F238E27FC236}">
                <a16:creationId xmlns:a16="http://schemas.microsoft.com/office/drawing/2014/main" id="{7C4B063C-F54D-5E70-3690-F76905F877BD}"/>
              </a:ext>
            </a:extLst>
          </p:cNvPr>
          <p:cNvPicPr>
            <a:picLocks noChangeAspect="1"/>
          </p:cNvPicPr>
          <p:nvPr/>
        </p:nvPicPr>
        <p:blipFill rotWithShape="1">
          <a:blip r:embed="rId3"/>
          <a:srcRect l="2146" r="39816" b="-1"/>
          <a:stretch/>
        </p:blipFill>
        <p:spPr>
          <a:xfrm>
            <a:off x="6543675" y="10"/>
            <a:ext cx="564832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5115614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500"/>
                                        <p:tgtEl>
                                          <p:spTgt spid="1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animEffect transition="in" filter="fade">
                                      <p:cBhvr>
                                        <p:cTn id="15" dur="500"/>
                                        <p:tgtEl>
                                          <p:spTgt spid="1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xEl>
                                              <p:pRg st="2" end="2"/>
                                            </p:txEl>
                                          </p:spTgt>
                                        </p:tgtEl>
                                        <p:attrNameLst>
                                          <p:attrName>style.visibility</p:attrName>
                                        </p:attrNameLst>
                                      </p:cBhvr>
                                      <p:to>
                                        <p:strVal val="visible"/>
                                      </p:to>
                                    </p:set>
                                    <p:animEffect transition="in" filter="fade">
                                      <p:cBhvr>
                                        <p:cTn id="18" dur="500"/>
                                        <p:tgtEl>
                                          <p:spTgt spid="1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xEl>
                                              <p:pRg st="3" end="3"/>
                                            </p:txEl>
                                          </p:spTgt>
                                        </p:tgtEl>
                                        <p:attrNameLst>
                                          <p:attrName>style.visibility</p:attrName>
                                        </p:attrNameLst>
                                      </p:cBhvr>
                                      <p:to>
                                        <p:strVal val="visible"/>
                                      </p:to>
                                    </p:set>
                                    <p:animEffect transition="in" filter="fade">
                                      <p:cBhvr>
                                        <p:cTn id="21" dur="500"/>
                                        <p:tgtEl>
                                          <p:spTgt spid="1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xEl>
                                              <p:pRg st="4" end="4"/>
                                            </p:txEl>
                                          </p:spTgt>
                                        </p:tgtEl>
                                        <p:attrNameLst>
                                          <p:attrName>style.visibility</p:attrName>
                                        </p:attrNameLst>
                                      </p:cBhvr>
                                      <p:to>
                                        <p:strVal val="visible"/>
                                      </p:to>
                                    </p:set>
                                    <p:animEffect transition="in" filter="fade">
                                      <p:cBhvr>
                                        <p:cTn id="24" dur="500"/>
                                        <p:tgtEl>
                                          <p:spTgt spid="13">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animEffect transition="in" filter="fade">
                                      <p:cBhvr>
                                        <p:cTn id="27" dur="500"/>
                                        <p:tgtEl>
                                          <p:spTgt spid="13">
                                            <p:txEl>
                                              <p:pRg st="5" end="5"/>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xEl>
                                              <p:pRg st="6" end="6"/>
                                            </p:txEl>
                                          </p:spTgt>
                                        </p:tgtEl>
                                        <p:attrNameLst>
                                          <p:attrName>style.visibility</p:attrName>
                                        </p:attrNameLst>
                                      </p:cBhvr>
                                      <p:to>
                                        <p:strVal val="visible"/>
                                      </p:to>
                                    </p:set>
                                    <p:animEffect transition="in" filter="fade">
                                      <p:cBhvr>
                                        <p:cTn id="30" dur="500"/>
                                        <p:tgtEl>
                                          <p:spTgt spid="1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
                                            <p:txEl>
                                              <p:pRg st="7" end="7"/>
                                            </p:txEl>
                                          </p:spTgt>
                                        </p:tgtEl>
                                        <p:attrNameLst>
                                          <p:attrName>style.visibility</p:attrName>
                                        </p:attrNameLst>
                                      </p:cBhvr>
                                      <p:to>
                                        <p:strVal val="visible"/>
                                      </p:to>
                                    </p:set>
                                    <p:animEffect transition="in" filter="fade">
                                      <p:cBhvr>
                                        <p:cTn id="35" dur="500"/>
                                        <p:tgtEl>
                                          <p:spTgt spid="13">
                                            <p:txEl>
                                              <p:pRg st="7" end="7"/>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3">
                                            <p:txEl>
                                              <p:pRg st="8" end="8"/>
                                            </p:txEl>
                                          </p:spTgt>
                                        </p:tgtEl>
                                        <p:attrNameLst>
                                          <p:attrName>style.visibility</p:attrName>
                                        </p:attrNameLst>
                                      </p:cBhvr>
                                      <p:to>
                                        <p:strVal val="visible"/>
                                      </p:to>
                                    </p:set>
                                    <p:animEffect transition="in" filter="fade">
                                      <p:cBhvr>
                                        <p:cTn id="38" dur="500"/>
                                        <p:tgtEl>
                                          <p:spTgt spid="13">
                                            <p:txEl>
                                              <p:pRg st="8" end="8"/>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3">
                                            <p:txEl>
                                              <p:pRg st="9" end="9"/>
                                            </p:txEl>
                                          </p:spTgt>
                                        </p:tgtEl>
                                        <p:attrNameLst>
                                          <p:attrName>style.visibility</p:attrName>
                                        </p:attrNameLst>
                                      </p:cBhvr>
                                      <p:to>
                                        <p:strVal val="visible"/>
                                      </p:to>
                                    </p:set>
                                    <p:animEffect transition="in" filter="fade">
                                      <p:cBhvr>
                                        <p:cTn id="41" dur="500"/>
                                        <p:tgtEl>
                                          <p:spTgt spid="1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useBgFill="1">
        <p:nvSpPr>
          <p:cNvPr id="25" name="Rectangle 21">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6AB5F80-6CEB-7F81-CE94-B7F69638DA12}"/>
              </a:ext>
            </a:extLst>
          </p:cNvPr>
          <p:cNvSpPr>
            <a:spLocks noGrp="1"/>
          </p:cNvSpPr>
          <p:nvPr>
            <p:ph type="title"/>
          </p:nvPr>
        </p:nvSpPr>
        <p:spPr>
          <a:xfrm>
            <a:off x="6657715" y="467271"/>
            <a:ext cx="4195674" cy="2052522"/>
          </a:xfrm>
        </p:spPr>
        <p:txBody>
          <a:bodyPr anchor="b">
            <a:normAutofit/>
          </a:bodyPr>
          <a:lstStyle/>
          <a:p>
            <a:r>
              <a:rPr lang="en-IN" sz="5600" dirty="0"/>
              <a:t>Contact Us!</a:t>
            </a:r>
          </a:p>
        </p:txBody>
      </p:sp>
      <p:sp>
        <p:nvSpPr>
          <p:cNvPr id="24" name="Oval 23">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Message in a bottle floating in water">
            <a:extLst>
              <a:ext uri="{FF2B5EF4-FFF2-40B4-BE49-F238E27FC236}">
                <a16:creationId xmlns:a16="http://schemas.microsoft.com/office/drawing/2014/main" id="{7F9DE83A-26E9-4258-89A7-2B4834557902}"/>
              </a:ext>
            </a:extLst>
          </p:cNvPr>
          <p:cNvPicPr>
            <a:picLocks noChangeAspect="1"/>
          </p:cNvPicPr>
          <p:nvPr/>
        </p:nvPicPr>
        <p:blipFill rotWithShape="1">
          <a:blip r:embed="rId3"/>
          <a:srcRect l="24895" r="8354" b="-2"/>
          <a:stretch/>
        </p:blipFill>
        <p:spPr>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26"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28"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sp>
        <p:nvSpPr>
          <p:cNvPr id="4" name="Content Placeholder 3">
            <a:extLst>
              <a:ext uri="{FF2B5EF4-FFF2-40B4-BE49-F238E27FC236}">
                <a16:creationId xmlns:a16="http://schemas.microsoft.com/office/drawing/2014/main" id="{43DDFEAC-51BF-680D-F0D3-244B77F18D56}"/>
              </a:ext>
            </a:extLst>
          </p:cNvPr>
          <p:cNvSpPr>
            <a:spLocks noGrp="1"/>
          </p:cNvSpPr>
          <p:nvPr>
            <p:ph idx="1"/>
          </p:nvPr>
        </p:nvSpPr>
        <p:spPr>
          <a:xfrm>
            <a:off x="6657715" y="2990818"/>
            <a:ext cx="4538623" cy="2913872"/>
          </a:xfrm>
        </p:spPr>
        <p:txBody>
          <a:bodyPr anchor="t">
            <a:normAutofit/>
          </a:bodyPr>
          <a:lstStyle/>
          <a:p>
            <a:r>
              <a:rPr lang="en-IN" sz="2400" dirty="0">
                <a:solidFill>
                  <a:schemeClr val="accent1">
                    <a:alpha val="80000"/>
                  </a:schemeClr>
                </a:solidFill>
                <a:hlinkClick r:id="rId4">
                  <a:extLst>
                    <a:ext uri="{A12FA001-AC4F-418D-AE19-62706E023703}">
                      <ahyp:hlinkClr xmlns:ahyp="http://schemas.microsoft.com/office/drawing/2018/hyperlinkcolor" val="tx"/>
                    </a:ext>
                  </a:extLst>
                </a:hlinkClick>
              </a:rPr>
              <a:t>sustainability@tamu.edu</a:t>
            </a:r>
            <a:endParaRPr lang="en-IN" sz="2400" dirty="0">
              <a:solidFill>
                <a:schemeClr val="accent1">
                  <a:alpha val="80000"/>
                </a:schemeClr>
              </a:solidFill>
            </a:endParaRPr>
          </a:p>
          <a:p>
            <a:r>
              <a:rPr lang="en-IN" sz="2400" dirty="0">
                <a:solidFill>
                  <a:schemeClr val="accent1">
                    <a:alpha val="80000"/>
                  </a:schemeClr>
                </a:solidFill>
                <a:hlinkClick r:id="rId5">
                  <a:extLst>
                    <a:ext uri="{A12FA001-AC4F-418D-AE19-62706E023703}">
                      <ahyp:hlinkClr xmlns:ahyp="http://schemas.microsoft.com/office/drawing/2018/hyperlinkcolor" val="tx"/>
                    </a:ext>
                  </a:extLst>
                </a:hlinkClick>
              </a:rPr>
              <a:t>greenfund-info@tamu.edu</a:t>
            </a:r>
            <a:endParaRPr lang="en-IN" sz="2400" dirty="0">
              <a:solidFill>
                <a:schemeClr val="accent1">
                  <a:alpha val="80000"/>
                </a:schemeClr>
              </a:solidFill>
            </a:endParaRPr>
          </a:p>
          <a:p>
            <a:r>
              <a:rPr lang="en-IN" sz="2400" dirty="0">
                <a:solidFill>
                  <a:schemeClr val="accent1">
                    <a:alpha val="80000"/>
                  </a:schemeClr>
                </a:solidFill>
                <a:hlinkClick r:id="rId6">
                  <a:extLst>
                    <a:ext uri="{A12FA001-AC4F-418D-AE19-62706E023703}">
                      <ahyp:hlinkClr xmlns:ahyp="http://schemas.microsoft.com/office/drawing/2018/hyperlinkcolor" val="tx"/>
                    </a:ext>
                  </a:extLst>
                </a:hlinkClick>
              </a:rPr>
              <a:t>greenfund-marketing@tamu.edu</a:t>
            </a:r>
            <a:endParaRPr lang="en-US" sz="2400" dirty="0">
              <a:solidFill>
                <a:schemeClr val="accent1">
                  <a:alpha val="80000"/>
                </a:schemeClr>
              </a:solidFill>
            </a:endParaRPr>
          </a:p>
          <a:p>
            <a:endParaRPr lang="en-US" sz="2000" dirty="0">
              <a:solidFill>
                <a:schemeClr val="tx1">
                  <a:alpha val="80000"/>
                </a:schemeClr>
              </a:solidFill>
            </a:endParaRPr>
          </a:p>
          <a:p>
            <a:endParaRPr lang="en-IN" sz="2000" dirty="0">
              <a:solidFill>
                <a:schemeClr val="tx1">
                  <a:alpha val="80000"/>
                </a:schemeClr>
              </a:solidFill>
            </a:endParaRPr>
          </a:p>
          <a:p>
            <a:endParaRPr lang="en-IN" sz="2000" dirty="0">
              <a:solidFill>
                <a:schemeClr val="tx1">
                  <a:alpha val="80000"/>
                </a:schemeClr>
              </a:solidFill>
            </a:endParaRPr>
          </a:p>
        </p:txBody>
      </p:sp>
      <p:sp>
        <p:nvSpPr>
          <p:cNvPr id="30"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32"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3568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30E4CA-5A6D-C5B7-9923-62DCF37016F4}"/>
              </a:ext>
            </a:extLst>
          </p:cNvPr>
          <p:cNvSpPr>
            <a:spLocks noGrp="1"/>
          </p:cNvSpPr>
          <p:nvPr>
            <p:ph type="title"/>
          </p:nvPr>
        </p:nvSpPr>
        <p:spPr>
          <a:xfrm>
            <a:off x="838201" y="365125"/>
            <a:ext cx="5251316" cy="1807305"/>
          </a:xfrm>
        </p:spPr>
        <p:txBody>
          <a:bodyPr>
            <a:normAutofit/>
          </a:bodyPr>
          <a:lstStyle/>
          <a:p>
            <a:r>
              <a:rPr lang="en-IN" dirty="0"/>
              <a:t>Agenda</a:t>
            </a:r>
          </a:p>
        </p:txBody>
      </p:sp>
      <p:pic>
        <p:nvPicPr>
          <p:cNvPr id="37" name="Picture 36" descr="A building with trees around it&#10;&#10;Description automatically generated">
            <a:extLst>
              <a:ext uri="{FF2B5EF4-FFF2-40B4-BE49-F238E27FC236}">
                <a16:creationId xmlns:a16="http://schemas.microsoft.com/office/drawing/2014/main" id="{D0C740B3-6D27-C618-8848-5AAA2ACC2897}"/>
              </a:ext>
            </a:extLst>
          </p:cNvPr>
          <p:cNvPicPr>
            <a:picLocks noChangeAspect="1"/>
          </p:cNvPicPr>
          <p:nvPr/>
        </p:nvPicPr>
        <p:blipFill rotWithShape="1">
          <a:blip r:embed="rId3">
            <a:extLst>
              <a:ext uri="{28A0092B-C50C-407E-A947-70E740481C1C}">
                <a14:useLocalDpi xmlns:a14="http://schemas.microsoft.com/office/drawing/2010/main" val="0"/>
              </a:ext>
            </a:extLst>
          </a:blip>
          <a:srcRect r="20880" b="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graphicFrame>
        <p:nvGraphicFramePr>
          <p:cNvPr id="14" name="Content Placeholder 2">
            <a:extLst>
              <a:ext uri="{FF2B5EF4-FFF2-40B4-BE49-F238E27FC236}">
                <a16:creationId xmlns:a16="http://schemas.microsoft.com/office/drawing/2014/main" id="{98C20547-909A-B93F-7704-D6772C315A1F}"/>
              </a:ext>
            </a:extLst>
          </p:cNvPr>
          <p:cNvGraphicFramePr>
            <a:graphicFrameLocks noGrp="1"/>
          </p:cNvGraphicFramePr>
          <p:nvPr>
            <p:ph idx="1"/>
            <p:extLst>
              <p:ext uri="{D42A27DB-BD31-4B8C-83A1-F6EECF244321}">
                <p14:modId xmlns:p14="http://schemas.microsoft.com/office/powerpoint/2010/main" val="3542004912"/>
              </p:ext>
            </p:extLst>
          </p:nvPr>
        </p:nvGraphicFramePr>
        <p:xfrm>
          <a:off x="838200" y="2333297"/>
          <a:ext cx="4619621" cy="38436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88582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4"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4" name="Rectangle 11">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A84469-44A3-1361-6A67-94E8C6328F43}"/>
              </a:ext>
            </a:extLst>
          </p:cNvPr>
          <p:cNvSpPr>
            <a:spLocks noGrp="1"/>
          </p:cNvSpPr>
          <p:nvPr>
            <p:ph type="title"/>
          </p:nvPr>
        </p:nvSpPr>
        <p:spPr>
          <a:xfrm>
            <a:off x="838201" y="365125"/>
            <a:ext cx="3816095" cy="1938076"/>
          </a:xfrm>
        </p:spPr>
        <p:txBody>
          <a:bodyPr>
            <a:normAutofit/>
          </a:bodyPr>
          <a:lstStyle/>
          <a:p>
            <a:r>
              <a:rPr lang="en-US" dirty="0"/>
              <a:t>What is the Aggie Green Fund?</a:t>
            </a:r>
            <a:endParaRPr lang="en-IN" dirty="0"/>
          </a:p>
        </p:txBody>
      </p:sp>
      <p:sp>
        <p:nvSpPr>
          <p:cNvPr id="3" name="Content Placeholder 2">
            <a:extLst>
              <a:ext uri="{FF2B5EF4-FFF2-40B4-BE49-F238E27FC236}">
                <a16:creationId xmlns:a16="http://schemas.microsoft.com/office/drawing/2014/main" id="{CB0F9BE2-F5A5-90F0-C94A-5AFDBAF0110F}"/>
              </a:ext>
            </a:extLst>
          </p:cNvPr>
          <p:cNvSpPr>
            <a:spLocks noGrp="1"/>
          </p:cNvSpPr>
          <p:nvPr>
            <p:ph idx="1"/>
          </p:nvPr>
        </p:nvSpPr>
        <p:spPr>
          <a:xfrm>
            <a:off x="414612" y="2482589"/>
            <a:ext cx="4557712" cy="4010286"/>
          </a:xfrm>
        </p:spPr>
        <p:txBody>
          <a:bodyPr>
            <a:normAutofit/>
          </a:bodyPr>
          <a:lstStyle/>
          <a:p>
            <a:r>
              <a:rPr lang="en-US" sz="2400" dirty="0"/>
              <a:t>Student-led grant-giving organization for sustainability projects at TAMU</a:t>
            </a:r>
          </a:p>
          <a:p>
            <a:r>
              <a:rPr lang="en-US" sz="2400" dirty="0"/>
              <a:t>Founded in 2011</a:t>
            </a:r>
          </a:p>
          <a:p>
            <a:r>
              <a:rPr lang="en-US" sz="2400" dirty="0"/>
              <a:t>Provides Grants – Major &amp; Micro</a:t>
            </a:r>
          </a:p>
          <a:p>
            <a:r>
              <a:rPr lang="en-US" sz="2400" dirty="0"/>
              <a:t>Awarded approx. $2.6 million to over 100 projects</a:t>
            </a:r>
          </a:p>
          <a:p>
            <a:r>
              <a:rPr lang="en-US" sz="2400" dirty="0"/>
              <a:t>Funded through Student Tuition &amp; Fees</a:t>
            </a:r>
          </a:p>
          <a:p>
            <a:endParaRPr lang="en-US" sz="2400" dirty="0"/>
          </a:p>
          <a:p>
            <a:endParaRPr lang="en-IN" sz="2000" dirty="0"/>
          </a:p>
        </p:txBody>
      </p:sp>
      <p:pic>
        <p:nvPicPr>
          <p:cNvPr id="7" name="Picture 6">
            <a:extLst>
              <a:ext uri="{FF2B5EF4-FFF2-40B4-BE49-F238E27FC236}">
                <a16:creationId xmlns:a16="http://schemas.microsoft.com/office/drawing/2014/main" id="{B5D66B52-9344-47C4-B285-4D3E83A74651}"/>
              </a:ext>
            </a:extLst>
          </p:cNvPr>
          <p:cNvPicPr>
            <a:picLocks noChangeAspect="1"/>
          </p:cNvPicPr>
          <p:nvPr/>
        </p:nvPicPr>
        <p:blipFill>
          <a:blip r:embed="rId3">
            <a:extLst>
              <a:ext uri="{28A0092B-C50C-407E-A947-70E740481C1C}">
                <a14:useLocalDpi xmlns:a14="http://schemas.microsoft.com/office/drawing/2010/main" val="0"/>
              </a:ext>
            </a:extLst>
          </a:blip>
          <a:srcRect t="11980" b="11980"/>
          <a:stretch/>
        </p:blipFill>
        <p:spPr>
          <a:xfrm>
            <a:off x="4904316" y="-4"/>
            <a:ext cx="7287684"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p:spPr>
      </p:pic>
      <p:pic>
        <p:nvPicPr>
          <p:cNvPr id="5" name="Picture 4">
            <a:extLst>
              <a:ext uri="{FF2B5EF4-FFF2-40B4-BE49-F238E27FC236}">
                <a16:creationId xmlns:a16="http://schemas.microsoft.com/office/drawing/2014/main" id="{6205D77D-86AB-0988-0EDE-2922AE5F6863}"/>
              </a:ext>
            </a:extLst>
          </p:cNvPr>
          <p:cNvPicPr>
            <a:picLocks noChangeAspect="1"/>
          </p:cNvPicPr>
          <p:nvPr/>
        </p:nvPicPr>
        <p:blipFill>
          <a:blip r:embed="rId4">
            <a:extLst>
              <a:ext uri="{28A0092B-C50C-407E-A947-70E740481C1C}">
                <a14:useLocalDpi xmlns:a14="http://schemas.microsoft.com/office/drawing/2010/main" val="0"/>
              </a:ext>
            </a:extLst>
          </a:blip>
          <a:srcRect l="3528" r="3528"/>
          <a:stretch/>
        </p:blipFill>
        <p:spPr>
          <a:xfrm>
            <a:off x="4726728" y="3802961"/>
            <a:ext cx="7472381"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spTree>
    <p:extLst>
      <p:ext uri="{BB962C8B-B14F-4D97-AF65-F5344CB8AC3E}">
        <p14:creationId xmlns:p14="http://schemas.microsoft.com/office/powerpoint/2010/main" val="38870095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5F8222-E96C-3EBC-E779-2B94B63B1FB1}"/>
              </a:ext>
            </a:extLst>
          </p:cNvPr>
          <p:cNvSpPr>
            <a:spLocks noGrp="1"/>
          </p:cNvSpPr>
          <p:nvPr>
            <p:ph type="title"/>
          </p:nvPr>
        </p:nvSpPr>
        <p:spPr>
          <a:xfrm>
            <a:off x="838201" y="365125"/>
            <a:ext cx="5251316" cy="1807305"/>
          </a:xfrm>
        </p:spPr>
        <p:txBody>
          <a:bodyPr>
            <a:normAutofit/>
          </a:bodyPr>
          <a:lstStyle/>
          <a:p>
            <a:r>
              <a:rPr lang="en-IN" dirty="0"/>
              <a:t>Grant Requirements</a:t>
            </a:r>
          </a:p>
        </p:txBody>
      </p:sp>
      <p:sp>
        <p:nvSpPr>
          <p:cNvPr id="3" name="Content Placeholder 2">
            <a:extLst>
              <a:ext uri="{FF2B5EF4-FFF2-40B4-BE49-F238E27FC236}">
                <a16:creationId xmlns:a16="http://schemas.microsoft.com/office/drawing/2014/main" id="{22438ECE-AEFA-CDD3-00F2-10CAA7371892}"/>
              </a:ext>
            </a:extLst>
          </p:cNvPr>
          <p:cNvSpPr>
            <a:spLocks noGrp="1"/>
          </p:cNvSpPr>
          <p:nvPr>
            <p:ph idx="1"/>
          </p:nvPr>
        </p:nvSpPr>
        <p:spPr>
          <a:xfrm>
            <a:off x="835153" y="2101722"/>
            <a:ext cx="5127633" cy="3843666"/>
          </a:xfrm>
        </p:spPr>
        <p:txBody>
          <a:bodyPr>
            <a:noAutofit/>
          </a:bodyPr>
          <a:lstStyle/>
          <a:p>
            <a:r>
              <a:rPr lang="en-IN" sz="2000" dirty="0"/>
              <a:t>Projects should directly address environmental improvements on the Texas A&amp;M College Station campus</a:t>
            </a:r>
          </a:p>
          <a:p>
            <a:r>
              <a:rPr lang="en-IN" sz="2000" dirty="0"/>
              <a:t>Off Campus projects are ineligible</a:t>
            </a:r>
          </a:p>
          <a:p>
            <a:r>
              <a:rPr lang="en-IN" sz="2000" dirty="0"/>
              <a:t>May not primarily address research aims</a:t>
            </a:r>
          </a:p>
          <a:p>
            <a:r>
              <a:rPr lang="en-IN" sz="2000" dirty="0"/>
              <a:t>Have received written confirmation of support by campus officials</a:t>
            </a:r>
          </a:p>
          <a:p>
            <a:r>
              <a:rPr lang="en-IN" sz="2000" dirty="0"/>
              <a:t>Include education/outreach/publicity</a:t>
            </a:r>
          </a:p>
          <a:p>
            <a:r>
              <a:rPr lang="en-IN" sz="2000" dirty="0"/>
              <a:t>Regularly report on progress to the Aggie Green Fund Advisory Committee through </a:t>
            </a:r>
            <a:r>
              <a:rPr lang="en-IN" sz="2000" dirty="0" err="1"/>
              <a:t>WizeHive</a:t>
            </a:r>
            <a:endParaRPr lang="en-IN" sz="2000" dirty="0"/>
          </a:p>
          <a:p>
            <a:r>
              <a:rPr lang="en-IN" sz="2000" dirty="0"/>
              <a:t>More details: </a:t>
            </a:r>
            <a:r>
              <a:rPr lang="en-IN" sz="2000" dirty="0">
                <a:hlinkClick r:id="rId3"/>
              </a:rPr>
              <a:t>https://greenfund.tamu.edu/getagrant.html</a:t>
            </a:r>
            <a:endParaRPr lang="en-IN" sz="2000" dirty="0"/>
          </a:p>
        </p:txBody>
      </p:sp>
      <p:pic>
        <p:nvPicPr>
          <p:cNvPr id="12" name="Picture 11" descr="A sign with a metal roof&#10;&#10;Description automatically generated with medium confidence">
            <a:extLst>
              <a:ext uri="{FF2B5EF4-FFF2-40B4-BE49-F238E27FC236}">
                <a16:creationId xmlns:a16="http://schemas.microsoft.com/office/drawing/2014/main" id="{61D5E04D-73EF-94E2-C48E-0A6B49B7F659}"/>
              </a:ext>
            </a:extLst>
          </p:cNvPr>
          <p:cNvPicPr>
            <a:picLocks noChangeAspect="1"/>
          </p:cNvPicPr>
          <p:nvPr/>
        </p:nvPicPr>
        <p:blipFill rotWithShape="1">
          <a:blip r:embed="rId4">
            <a:extLst>
              <a:ext uri="{28A0092B-C50C-407E-A947-70E740481C1C}">
                <a14:useLocalDpi xmlns:a14="http://schemas.microsoft.com/office/drawing/2010/main" val="0"/>
              </a:ext>
            </a:extLst>
          </a:blip>
          <a:srcRect l="24284" r="17679"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6888070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C2547E-5AB6-94DA-237A-CE261ED4CA4D}"/>
              </a:ext>
            </a:extLst>
          </p:cNvPr>
          <p:cNvSpPr>
            <a:spLocks noGrp="1"/>
          </p:cNvSpPr>
          <p:nvPr>
            <p:ph type="title"/>
          </p:nvPr>
        </p:nvSpPr>
        <p:spPr/>
        <p:txBody>
          <a:bodyPr/>
          <a:lstStyle/>
          <a:p>
            <a:pPr algn="ctr"/>
            <a:r>
              <a:rPr lang="en-IN" dirty="0"/>
              <a:t>Major Grants</a:t>
            </a:r>
          </a:p>
        </p:txBody>
      </p:sp>
      <p:sp>
        <p:nvSpPr>
          <p:cNvPr id="5" name="Text Placeholder 4">
            <a:extLst>
              <a:ext uri="{FF2B5EF4-FFF2-40B4-BE49-F238E27FC236}">
                <a16:creationId xmlns:a16="http://schemas.microsoft.com/office/drawing/2014/main" id="{AAD0EF51-90C7-05CD-A6B8-8BFF95049CE5}"/>
              </a:ext>
            </a:extLst>
          </p:cNvPr>
          <p:cNvSpPr>
            <a:spLocks noGrp="1"/>
          </p:cNvSpPr>
          <p:nvPr>
            <p:ph type="body" idx="1"/>
          </p:nvPr>
        </p:nvSpPr>
        <p:spPr>
          <a:xfrm>
            <a:off x="1889145" y="1388666"/>
            <a:ext cx="5157787" cy="823912"/>
          </a:xfrm>
        </p:spPr>
        <p:txBody>
          <a:bodyPr>
            <a:normAutofit/>
          </a:bodyPr>
          <a:lstStyle/>
          <a:p>
            <a:pPr algn="ctr"/>
            <a:r>
              <a:rPr lang="en-IN" sz="3200" b="0" dirty="0"/>
              <a:t>Process</a:t>
            </a:r>
            <a:r>
              <a:rPr lang="en-IN" sz="3200" dirty="0"/>
              <a:t>		</a:t>
            </a:r>
          </a:p>
        </p:txBody>
      </p:sp>
      <p:graphicFrame>
        <p:nvGraphicFramePr>
          <p:cNvPr id="10" name="Content Placeholder 5">
            <a:extLst>
              <a:ext uri="{FF2B5EF4-FFF2-40B4-BE49-F238E27FC236}">
                <a16:creationId xmlns:a16="http://schemas.microsoft.com/office/drawing/2014/main" id="{EFC0D970-9F2A-E7AA-905F-79AC418D8BD0}"/>
              </a:ext>
            </a:extLst>
          </p:cNvPr>
          <p:cNvGraphicFramePr>
            <a:graphicFrameLocks noGrp="1"/>
          </p:cNvGraphicFramePr>
          <p:nvPr>
            <p:ph sz="half" idx="2"/>
            <p:extLst>
              <p:ext uri="{D42A27DB-BD31-4B8C-83A1-F6EECF244321}">
                <p14:modId xmlns:p14="http://schemas.microsoft.com/office/powerpoint/2010/main" val="1506134582"/>
              </p:ext>
            </p:extLst>
          </p:nvPr>
        </p:nvGraphicFramePr>
        <p:xfrm>
          <a:off x="836612" y="2285206"/>
          <a:ext cx="5561012" cy="41243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 Placeholder 6">
            <a:extLst>
              <a:ext uri="{FF2B5EF4-FFF2-40B4-BE49-F238E27FC236}">
                <a16:creationId xmlns:a16="http://schemas.microsoft.com/office/drawing/2014/main" id="{837A79CB-14B5-1364-B782-0A863BAB77F3}"/>
              </a:ext>
            </a:extLst>
          </p:cNvPr>
          <p:cNvSpPr>
            <a:spLocks noGrp="1"/>
          </p:cNvSpPr>
          <p:nvPr>
            <p:ph type="body" sz="quarter" idx="3"/>
          </p:nvPr>
        </p:nvSpPr>
        <p:spPr>
          <a:xfrm>
            <a:off x="6172200" y="1424981"/>
            <a:ext cx="5183188" cy="823912"/>
          </a:xfrm>
        </p:spPr>
        <p:txBody>
          <a:bodyPr>
            <a:normAutofit/>
          </a:bodyPr>
          <a:lstStyle/>
          <a:p>
            <a:pPr algn="ctr"/>
            <a:r>
              <a:rPr lang="en-IN" sz="3200" b="0" dirty="0"/>
              <a:t>Eligibility</a:t>
            </a:r>
          </a:p>
        </p:txBody>
      </p:sp>
      <p:sp>
        <p:nvSpPr>
          <p:cNvPr id="8" name="Content Placeholder 7">
            <a:extLst>
              <a:ext uri="{FF2B5EF4-FFF2-40B4-BE49-F238E27FC236}">
                <a16:creationId xmlns:a16="http://schemas.microsoft.com/office/drawing/2014/main" id="{56C27B80-544E-DBBC-4CE4-574B430AF3E0}"/>
              </a:ext>
            </a:extLst>
          </p:cNvPr>
          <p:cNvSpPr>
            <a:spLocks noGrp="1"/>
          </p:cNvSpPr>
          <p:nvPr>
            <p:ph sz="quarter" idx="4"/>
          </p:nvPr>
        </p:nvSpPr>
        <p:spPr/>
        <p:txBody>
          <a:bodyPr>
            <a:noAutofit/>
          </a:bodyPr>
          <a:lstStyle/>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000" b="0" i="0" u="none" strike="noStrike" cap="none" normalizeH="0" baseline="0" dirty="0">
                <a:ln>
                  <a:noFill/>
                </a:ln>
                <a:effectLst/>
              </a:rPr>
              <a:t>In addition to meeting the eligibility criteria for all AGF projects, the following conditions apply:</a:t>
            </a:r>
          </a:p>
          <a:p>
            <a:pPr marL="457200" marR="0" lvl="1" indent="-228600" fontAlgn="base">
              <a:lnSpc>
                <a:spcPct val="90000"/>
              </a:lnSpc>
              <a:spcBef>
                <a:spcPct val="0"/>
              </a:spcBef>
              <a:spcAft>
                <a:spcPts val="600"/>
              </a:spcAft>
              <a:buClrTx/>
              <a:buSzTx/>
              <a:buFont typeface="Arial" panose="020B0604020202020204" pitchFamily="34" charset="0"/>
              <a:buChar char="•"/>
              <a:tabLst/>
            </a:pPr>
            <a:r>
              <a:rPr kumimoji="0" lang="en-US" altLang="en-US" sz="2000" b="0" i="0" u="none" strike="noStrike" cap="none" normalizeH="0" baseline="0" dirty="0">
                <a:ln>
                  <a:noFill/>
                </a:ln>
                <a:effectLst/>
              </a:rPr>
              <a:t>Projects must commence active implementation by September 15, 2024, and reach completion by August 31, 2025.</a:t>
            </a:r>
          </a:p>
          <a:p>
            <a:pPr marL="457200" marR="0" lvl="1" indent="-228600" fontAlgn="base">
              <a:lnSpc>
                <a:spcPct val="90000"/>
              </a:lnSpc>
              <a:spcBef>
                <a:spcPct val="0"/>
              </a:spcBef>
              <a:spcAft>
                <a:spcPts val="600"/>
              </a:spcAft>
              <a:buClrTx/>
              <a:buSzTx/>
              <a:buFont typeface="Arial" panose="020B0604020202020204" pitchFamily="34" charset="0"/>
              <a:buChar char="•"/>
              <a:tabLst/>
            </a:pPr>
            <a:r>
              <a:rPr kumimoji="0" lang="en-US" altLang="en-US" sz="2000" b="0" i="0" u="none" strike="noStrike" cap="none" normalizeH="0" baseline="0" dirty="0">
                <a:ln>
                  <a:noFill/>
                </a:ln>
                <a:effectLst/>
              </a:rPr>
              <a:t>For projects requiring approval from CBE (possibly an internal or external body), they must commence active implementation within 3 months and attain project completion within 18 months of receiving CBE approval.</a:t>
            </a:r>
          </a:p>
        </p:txBody>
      </p:sp>
    </p:spTree>
    <p:extLst>
      <p:ext uri="{BB962C8B-B14F-4D97-AF65-F5344CB8AC3E}">
        <p14:creationId xmlns:p14="http://schemas.microsoft.com/office/powerpoint/2010/main" val="29797207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xEl>
                                              <p:pRg st="1" end="1"/>
                                            </p:txEl>
                                          </p:spTgt>
                                        </p:tgtEl>
                                        <p:attrNameLst>
                                          <p:attrName>style.visibility</p:attrName>
                                        </p:attrNameLst>
                                      </p:cBhvr>
                                      <p:to>
                                        <p:strVal val="visible"/>
                                      </p:to>
                                    </p:set>
                                    <p:animEffect transition="in" filter="fade">
                                      <p:cBhvr>
                                        <p:cTn id="26" dur="500"/>
                                        <p:tgtEl>
                                          <p:spTgt spid="8">
                                            <p:txEl>
                                              <p:pRg st="1" end="1"/>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xEl>
                                              <p:pRg st="2" end="2"/>
                                            </p:txEl>
                                          </p:spTgt>
                                        </p:tgtEl>
                                        <p:attrNameLst>
                                          <p:attrName>style.visibility</p:attrName>
                                        </p:attrNameLst>
                                      </p:cBhvr>
                                      <p:to>
                                        <p:strVal val="visible"/>
                                      </p:to>
                                    </p:set>
                                    <p:animEffect transition="in" filter="fade">
                                      <p:cBhvr>
                                        <p:cTn id="29"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Graphic spid="10" grpId="0">
        <p:bldAsOne/>
      </p:bldGraphic>
      <p:bldP spid="7" grpId="0" build="p"/>
      <p:bldP spid="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7FF1D74E-349E-373E-B07D-3D025BCBAF58}"/>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dirty="0"/>
              <a:t>Major Grant Projects</a:t>
            </a:r>
          </a:p>
        </p:txBody>
      </p:sp>
      <p:sp>
        <p:nvSpPr>
          <p:cNvPr id="57"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water fountain on a brick wall&#10;&#10;Description automatically generated">
            <a:extLst>
              <a:ext uri="{FF2B5EF4-FFF2-40B4-BE49-F238E27FC236}">
                <a16:creationId xmlns:a16="http://schemas.microsoft.com/office/drawing/2014/main" id="{7572870C-B8F8-8EE9-5DD0-39C5349A49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679" y="2619784"/>
            <a:ext cx="3600041" cy="3600041"/>
          </a:xfrm>
          <a:prstGeom prst="rect">
            <a:avLst/>
          </a:prstGeom>
        </p:spPr>
      </p:pic>
      <p:pic>
        <p:nvPicPr>
          <p:cNvPr id="30" name="Picture 29" descr="A butterfly on a flower&#10;&#10;Description automatically generated">
            <a:extLst>
              <a:ext uri="{FF2B5EF4-FFF2-40B4-BE49-F238E27FC236}">
                <a16:creationId xmlns:a16="http://schemas.microsoft.com/office/drawing/2014/main" id="{891EC482-9EA2-5212-1A54-ED431BB136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5119" y="2619784"/>
            <a:ext cx="3600041" cy="3600041"/>
          </a:xfrm>
          <a:prstGeom prst="rect">
            <a:avLst/>
          </a:prstGeom>
        </p:spPr>
      </p:pic>
      <p:pic>
        <p:nvPicPr>
          <p:cNvPr id="19" name="Picture 18" descr="A group of plants in a greenhouse&#10;&#10;Description automatically generated">
            <a:extLst>
              <a:ext uri="{FF2B5EF4-FFF2-40B4-BE49-F238E27FC236}">
                <a16:creationId xmlns:a16="http://schemas.microsoft.com/office/drawing/2014/main" id="{496F906A-20CA-405C-354C-F861A3E86A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3399" y="2619784"/>
            <a:ext cx="3600041" cy="3600041"/>
          </a:xfrm>
          <a:prstGeom prst="rect">
            <a:avLst/>
          </a:prstGeom>
        </p:spPr>
      </p:pic>
      <p:sp>
        <p:nvSpPr>
          <p:cNvPr id="4" name="TextBox 3">
            <a:extLst>
              <a:ext uri="{FF2B5EF4-FFF2-40B4-BE49-F238E27FC236}">
                <a16:creationId xmlns:a16="http://schemas.microsoft.com/office/drawing/2014/main" id="{EA5F5878-B3F7-2029-C932-630C6DA09234}"/>
              </a:ext>
            </a:extLst>
          </p:cNvPr>
          <p:cNvSpPr txBox="1"/>
          <p:nvPr/>
        </p:nvSpPr>
        <p:spPr>
          <a:xfrm>
            <a:off x="4343399" y="5859821"/>
            <a:ext cx="3600041" cy="360004"/>
          </a:xfrm>
          <a:prstGeom prst="rect">
            <a:avLst/>
          </a:prstGeom>
          <a:solidFill>
            <a:srgbClr val="000000">
              <a:alpha val="50000"/>
            </a:srgbClr>
          </a:solidFill>
          <a:ln>
            <a:noFill/>
          </a:ln>
        </p:spPr>
        <p:txBody>
          <a:bodyPr wrap="square" rtlCol="0">
            <a:noAutofit/>
          </a:bodyPr>
          <a:lstStyle/>
          <a:p>
            <a:pPr algn="ctr" defTabSz="548640">
              <a:spcAft>
                <a:spcPts val="600"/>
              </a:spcAft>
            </a:pPr>
            <a:r>
              <a:rPr lang="en-IN" sz="1300" kern="1200" dirty="0">
                <a:solidFill>
                  <a:srgbClr val="FFFFFF"/>
                </a:solidFill>
              </a:rPr>
              <a:t>TAMU Urban Farm United (2019)</a:t>
            </a:r>
          </a:p>
          <a:p>
            <a:pPr algn="ctr">
              <a:spcAft>
                <a:spcPts val="600"/>
              </a:spcAft>
            </a:pPr>
            <a:endParaRPr lang="en-IN" sz="1300" dirty="0">
              <a:solidFill>
                <a:srgbClr val="FFFFFF"/>
              </a:solidFill>
            </a:endParaRPr>
          </a:p>
        </p:txBody>
      </p:sp>
      <p:sp>
        <p:nvSpPr>
          <p:cNvPr id="5" name="TextBox 4">
            <a:extLst>
              <a:ext uri="{FF2B5EF4-FFF2-40B4-BE49-F238E27FC236}">
                <a16:creationId xmlns:a16="http://schemas.microsoft.com/office/drawing/2014/main" id="{E4F2C6C0-A652-AE7B-8D65-40FADB9A79B6}"/>
              </a:ext>
            </a:extLst>
          </p:cNvPr>
          <p:cNvSpPr txBox="1"/>
          <p:nvPr/>
        </p:nvSpPr>
        <p:spPr>
          <a:xfrm>
            <a:off x="371679" y="5859821"/>
            <a:ext cx="3600041" cy="360004"/>
          </a:xfrm>
          <a:prstGeom prst="rect">
            <a:avLst/>
          </a:prstGeom>
          <a:solidFill>
            <a:srgbClr val="000000">
              <a:alpha val="50000"/>
            </a:srgbClr>
          </a:solidFill>
          <a:ln>
            <a:noFill/>
          </a:ln>
        </p:spPr>
        <p:txBody>
          <a:bodyPr wrap="square">
            <a:noAutofit/>
          </a:bodyPr>
          <a:lstStyle/>
          <a:p>
            <a:pPr algn="ctr" defTabSz="548640">
              <a:spcAft>
                <a:spcPts val="600"/>
              </a:spcAft>
            </a:pPr>
            <a:r>
              <a:rPr lang="en-US" sz="1300" kern="1200">
                <a:solidFill>
                  <a:srgbClr val="FFFFFF"/>
                </a:solidFill>
              </a:rPr>
              <a:t>Outdoor Hydration Stations (2020)</a:t>
            </a:r>
            <a:endParaRPr lang="en-IN" sz="1300">
              <a:solidFill>
                <a:srgbClr val="FFFFFF"/>
              </a:solidFill>
            </a:endParaRPr>
          </a:p>
        </p:txBody>
      </p:sp>
      <p:sp>
        <p:nvSpPr>
          <p:cNvPr id="6" name="TextBox 5">
            <a:extLst>
              <a:ext uri="{FF2B5EF4-FFF2-40B4-BE49-F238E27FC236}">
                <a16:creationId xmlns:a16="http://schemas.microsoft.com/office/drawing/2014/main" id="{E27559EC-B2DD-7E4A-27B9-8390047A43BF}"/>
              </a:ext>
            </a:extLst>
          </p:cNvPr>
          <p:cNvSpPr txBox="1"/>
          <p:nvPr/>
        </p:nvSpPr>
        <p:spPr>
          <a:xfrm>
            <a:off x="8315119" y="5859821"/>
            <a:ext cx="3600041" cy="360004"/>
          </a:xfrm>
          <a:prstGeom prst="rect">
            <a:avLst/>
          </a:prstGeom>
          <a:solidFill>
            <a:srgbClr val="000000">
              <a:alpha val="50000"/>
            </a:srgbClr>
          </a:solidFill>
          <a:ln>
            <a:noFill/>
          </a:ln>
        </p:spPr>
        <p:txBody>
          <a:bodyPr wrap="square">
            <a:noAutofit/>
          </a:bodyPr>
          <a:lstStyle/>
          <a:p>
            <a:pPr algn="ctr" defTabSz="548640">
              <a:spcAft>
                <a:spcPts val="600"/>
              </a:spcAft>
            </a:pPr>
            <a:r>
              <a:rPr lang="en-US" sz="1300" kern="1200">
                <a:solidFill>
                  <a:srgbClr val="FFFFFF"/>
                </a:solidFill>
              </a:rPr>
              <a:t>Aggieland Monarch Project(2015)</a:t>
            </a:r>
            <a:endParaRPr lang="en-IN" sz="1300">
              <a:solidFill>
                <a:srgbClr val="FFFFFF"/>
              </a:solidFill>
            </a:endParaRPr>
          </a:p>
        </p:txBody>
      </p:sp>
    </p:spTree>
    <p:extLst>
      <p:ext uri="{BB962C8B-B14F-4D97-AF65-F5344CB8AC3E}">
        <p14:creationId xmlns:p14="http://schemas.microsoft.com/office/powerpoint/2010/main" val="38861572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animBg="1"/>
      <p:bldP spid="5"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C2547E-5AB6-94DA-237A-CE261ED4CA4D}"/>
              </a:ext>
            </a:extLst>
          </p:cNvPr>
          <p:cNvSpPr>
            <a:spLocks noGrp="1"/>
          </p:cNvSpPr>
          <p:nvPr>
            <p:ph type="title"/>
          </p:nvPr>
        </p:nvSpPr>
        <p:spPr/>
        <p:txBody>
          <a:bodyPr/>
          <a:lstStyle/>
          <a:p>
            <a:pPr algn="ctr"/>
            <a:r>
              <a:rPr lang="en-IN" dirty="0"/>
              <a:t>Micro Grants</a:t>
            </a:r>
          </a:p>
        </p:txBody>
      </p:sp>
      <p:sp>
        <p:nvSpPr>
          <p:cNvPr id="8" name="Content Placeholder 7">
            <a:extLst>
              <a:ext uri="{FF2B5EF4-FFF2-40B4-BE49-F238E27FC236}">
                <a16:creationId xmlns:a16="http://schemas.microsoft.com/office/drawing/2014/main" id="{56C27B80-544E-DBBC-4CE4-574B430AF3E0}"/>
              </a:ext>
            </a:extLst>
          </p:cNvPr>
          <p:cNvSpPr>
            <a:spLocks noGrp="1"/>
          </p:cNvSpPr>
          <p:nvPr>
            <p:ph sz="quarter" idx="4"/>
          </p:nvPr>
        </p:nvSpPr>
        <p:spPr/>
        <p:txBody>
          <a:bodyPr>
            <a:noAutofit/>
          </a:bodyPr>
          <a:lstStyle/>
          <a:p>
            <a:pPr eaLnBrk="0" fontAlgn="base" hangingPunct="0">
              <a:lnSpc>
                <a:spcPct val="100000"/>
              </a:lnSpc>
              <a:spcBef>
                <a:spcPct val="0"/>
              </a:spcBef>
              <a:spcAft>
                <a:spcPct val="0"/>
              </a:spcAft>
            </a:pPr>
            <a:r>
              <a:rPr lang="en-IN" sz="2400" dirty="0"/>
              <a:t>In addition to the eligibility criteria for all AGF projects:</a:t>
            </a:r>
            <a:endParaRPr kumimoji="0" lang="en-US" altLang="en-US" sz="2400" b="0" i="0" u="none" strike="noStrike" cap="none" normalizeH="0" baseline="0" dirty="0">
              <a:ln>
                <a:noFill/>
              </a:ln>
              <a:solidFill>
                <a:schemeClr val="tx1"/>
              </a:solidFill>
              <a:effectLst/>
            </a:endParaRPr>
          </a:p>
          <a:p>
            <a:pPr lvl="1" eaLnBrk="0" fontAlgn="base" hangingPunct="0">
              <a:lnSpc>
                <a:spcPct val="100000"/>
              </a:lnSpc>
              <a:spcBef>
                <a:spcPct val="0"/>
              </a:spcBef>
              <a:spcAft>
                <a:spcPct val="0"/>
              </a:spcAft>
            </a:pPr>
            <a:r>
              <a:rPr kumimoji="0" lang="en-US" altLang="en-US" sz="2000" b="0" i="0" u="none" strike="noStrike" cap="none" normalizeH="0" baseline="0" dirty="0">
                <a:ln>
                  <a:noFill/>
                </a:ln>
                <a:solidFill>
                  <a:schemeClr val="tx1"/>
                </a:solidFill>
                <a:effectLst/>
              </a:rPr>
              <a:t>The project budget should not exceed $3,500.</a:t>
            </a:r>
          </a:p>
          <a:p>
            <a:pPr lvl="1" eaLnBrk="0" fontAlgn="base" hangingPunct="0">
              <a:lnSpc>
                <a:spcPct val="100000"/>
              </a:lnSpc>
              <a:spcBef>
                <a:spcPct val="0"/>
              </a:spcBef>
              <a:spcAft>
                <a:spcPct val="0"/>
              </a:spcAft>
            </a:pPr>
            <a:r>
              <a:rPr kumimoji="0" lang="en-US" altLang="en-US" sz="2000" b="0" i="0" u="none" strike="noStrike" cap="none" normalizeH="0" baseline="0" dirty="0">
                <a:ln>
                  <a:noFill/>
                </a:ln>
                <a:solidFill>
                  <a:schemeClr val="tx1"/>
                </a:solidFill>
                <a:effectLst/>
              </a:rPr>
              <a:t>The project must be completed within a timeframe of 6 months.</a:t>
            </a:r>
          </a:p>
          <a:p>
            <a:pPr lvl="1" eaLnBrk="0" fontAlgn="base" hangingPunct="0">
              <a:lnSpc>
                <a:spcPct val="100000"/>
              </a:lnSpc>
              <a:spcBef>
                <a:spcPct val="0"/>
              </a:spcBef>
              <a:spcAft>
                <a:spcPct val="0"/>
              </a:spcAft>
            </a:pPr>
            <a:r>
              <a:rPr kumimoji="0" lang="en-US" altLang="en-US" sz="2000" b="0" i="0" u="none" strike="noStrike" cap="none" normalizeH="0" baseline="0" dirty="0">
                <a:ln>
                  <a:noFill/>
                </a:ln>
                <a:solidFill>
                  <a:schemeClr val="tx1"/>
                </a:solidFill>
                <a:effectLst/>
              </a:rPr>
              <a:t>The project should not necessitate approval from CBE (Campus Building Enhancement).</a:t>
            </a:r>
            <a:endParaRPr lang="en-IN" sz="2000" dirty="0"/>
          </a:p>
          <a:p>
            <a:endParaRPr lang="en-IN" sz="2000" dirty="0"/>
          </a:p>
        </p:txBody>
      </p:sp>
      <p:sp>
        <p:nvSpPr>
          <p:cNvPr id="3" name="Content Placeholder 2">
            <a:extLst>
              <a:ext uri="{FF2B5EF4-FFF2-40B4-BE49-F238E27FC236}">
                <a16:creationId xmlns:a16="http://schemas.microsoft.com/office/drawing/2014/main" id="{690035B1-9343-36B9-4FDE-80CBA61845DF}"/>
              </a:ext>
            </a:extLst>
          </p:cNvPr>
          <p:cNvSpPr>
            <a:spLocks noGrp="1"/>
          </p:cNvSpPr>
          <p:nvPr>
            <p:ph sz="half" idx="2"/>
          </p:nvPr>
        </p:nvSpPr>
        <p:spPr>
          <a:xfrm>
            <a:off x="836612" y="2505075"/>
            <a:ext cx="5157787" cy="3684588"/>
          </a:xfrm>
        </p:spPr>
        <p:txBody>
          <a:bodyPr>
            <a:noAutofit/>
          </a:bodyPr>
          <a:lstStyle/>
          <a:p>
            <a:pPr>
              <a:buFont typeface="Arial" panose="020B0604020202020204" pitchFamily="34" charset="0"/>
              <a:buChar char="•"/>
            </a:pPr>
            <a:r>
              <a:rPr lang="en-US" sz="2400" dirty="0"/>
              <a:t>We begin accepting applications on a rolling basis starting September 15th.</a:t>
            </a:r>
          </a:p>
          <a:p>
            <a:pPr>
              <a:buFont typeface="Arial" panose="020B0604020202020204" pitchFamily="34" charset="0"/>
              <a:buChar char="•"/>
            </a:pPr>
            <a:r>
              <a:rPr lang="en-US" sz="2400" dirty="0"/>
              <a:t>Applications continue to be accepted until either the funds are depleted or until March 1, whichever comes first.</a:t>
            </a:r>
          </a:p>
          <a:p>
            <a:pPr>
              <a:buFont typeface="Arial" panose="020B0604020202020204" pitchFamily="34" charset="0"/>
              <a:buChar char="•"/>
            </a:pPr>
            <a:r>
              <a:rPr lang="en-US" sz="2400" dirty="0"/>
              <a:t>Funding decisions are made within a span of 30-45 days.</a:t>
            </a:r>
          </a:p>
        </p:txBody>
      </p:sp>
      <p:sp>
        <p:nvSpPr>
          <p:cNvPr id="11" name="TextBox 10">
            <a:extLst>
              <a:ext uri="{FF2B5EF4-FFF2-40B4-BE49-F238E27FC236}">
                <a16:creationId xmlns:a16="http://schemas.microsoft.com/office/drawing/2014/main" id="{78F5079B-0966-D5A5-1D1B-601792A4C62F}"/>
              </a:ext>
            </a:extLst>
          </p:cNvPr>
          <p:cNvSpPr txBox="1"/>
          <p:nvPr/>
        </p:nvSpPr>
        <p:spPr>
          <a:xfrm>
            <a:off x="2355851" y="1805494"/>
            <a:ext cx="2768600" cy="584775"/>
          </a:xfrm>
          <a:prstGeom prst="rect">
            <a:avLst/>
          </a:prstGeom>
          <a:noFill/>
        </p:spPr>
        <p:txBody>
          <a:bodyPr wrap="square" rtlCol="0">
            <a:spAutoFit/>
          </a:bodyPr>
          <a:lstStyle/>
          <a:p>
            <a:r>
              <a:rPr lang="en-IN" sz="3200" dirty="0"/>
              <a:t>Process</a:t>
            </a:r>
          </a:p>
        </p:txBody>
      </p:sp>
      <p:sp>
        <p:nvSpPr>
          <p:cNvPr id="13" name="TextBox 12">
            <a:extLst>
              <a:ext uri="{FF2B5EF4-FFF2-40B4-BE49-F238E27FC236}">
                <a16:creationId xmlns:a16="http://schemas.microsoft.com/office/drawing/2014/main" id="{29660028-1D14-196E-0C59-3F660CEFA22B}"/>
              </a:ext>
            </a:extLst>
          </p:cNvPr>
          <p:cNvSpPr txBox="1"/>
          <p:nvPr/>
        </p:nvSpPr>
        <p:spPr>
          <a:xfrm>
            <a:off x="7811294" y="1805494"/>
            <a:ext cx="1905000" cy="861774"/>
          </a:xfrm>
          <a:prstGeom prst="rect">
            <a:avLst/>
          </a:prstGeom>
          <a:noFill/>
        </p:spPr>
        <p:txBody>
          <a:bodyPr wrap="square" rtlCol="0">
            <a:spAutoFit/>
          </a:bodyPr>
          <a:lstStyle/>
          <a:p>
            <a:r>
              <a:rPr lang="en-IN" sz="3200" dirty="0"/>
              <a:t>Eligibility</a:t>
            </a:r>
          </a:p>
          <a:p>
            <a:endParaRPr lang="en-IN" dirty="0"/>
          </a:p>
        </p:txBody>
      </p:sp>
    </p:spTree>
    <p:extLst>
      <p:ext uri="{BB962C8B-B14F-4D97-AF65-F5344CB8AC3E}">
        <p14:creationId xmlns:p14="http://schemas.microsoft.com/office/powerpoint/2010/main" val="154538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Effect transition="in" filter="fade">
                                      <p:cBhvr>
                                        <p:cTn id="31" dur="500"/>
                                        <p:tgtEl>
                                          <p:spTgt spid="8">
                                            <p:txEl>
                                              <p:pRg st="0" end="0"/>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xEl>
                                              <p:pRg st="1" end="1"/>
                                            </p:txEl>
                                          </p:spTgt>
                                        </p:tgtEl>
                                        <p:attrNameLst>
                                          <p:attrName>style.visibility</p:attrName>
                                        </p:attrNameLst>
                                      </p:cBhvr>
                                      <p:to>
                                        <p:strVal val="visible"/>
                                      </p:to>
                                    </p:set>
                                    <p:animEffect transition="in" filter="fade">
                                      <p:cBhvr>
                                        <p:cTn id="34" dur="500"/>
                                        <p:tgtEl>
                                          <p:spTgt spid="8">
                                            <p:txEl>
                                              <p:pRg st="1" end="1"/>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
                                            <p:txEl>
                                              <p:pRg st="2" end="2"/>
                                            </p:txEl>
                                          </p:spTgt>
                                        </p:tgtEl>
                                        <p:attrNameLst>
                                          <p:attrName>style.visibility</p:attrName>
                                        </p:attrNameLst>
                                      </p:cBhvr>
                                      <p:to>
                                        <p:strVal val="visible"/>
                                      </p:to>
                                    </p:set>
                                    <p:animEffect transition="in" filter="fade">
                                      <p:cBhvr>
                                        <p:cTn id="37" dur="500"/>
                                        <p:tgtEl>
                                          <p:spTgt spid="8">
                                            <p:txEl>
                                              <p:pRg st="2" end="2"/>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xEl>
                                              <p:pRg st="3" end="3"/>
                                            </p:txEl>
                                          </p:spTgt>
                                        </p:tgtEl>
                                        <p:attrNameLst>
                                          <p:attrName>style.visibility</p:attrName>
                                        </p:attrNameLst>
                                      </p:cBhvr>
                                      <p:to>
                                        <p:strVal val="visible"/>
                                      </p:to>
                                    </p:set>
                                    <p:animEffect transition="in" filter="fade">
                                      <p:cBhvr>
                                        <p:cTn id="40"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build="p"/>
      <p:bldP spid="3" grpId="0" build="p"/>
      <p:bldP spid="11"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7FF1D74E-349E-373E-B07D-3D025BCBAF58}"/>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dirty="0"/>
              <a:t>Micro-Grant Projects</a:t>
            </a:r>
          </a:p>
        </p:txBody>
      </p:sp>
      <p:sp>
        <p:nvSpPr>
          <p:cNvPr id="57"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oup of trash cans&#10;&#10;Description automatically generated">
            <a:extLst>
              <a:ext uri="{FF2B5EF4-FFF2-40B4-BE49-F238E27FC236}">
                <a16:creationId xmlns:a16="http://schemas.microsoft.com/office/drawing/2014/main" id="{6425C63D-B676-4262-212A-343A9DB4A6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6304" y="2638028"/>
            <a:ext cx="3600042" cy="3572325"/>
          </a:xfrm>
          <a:prstGeom prst="rect">
            <a:avLst/>
          </a:prstGeom>
        </p:spPr>
      </p:pic>
      <p:pic>
        <p:nvPicPr>
          <p:cNvPr id="11" name="Picture 10" descr="A wooden structure with a pergola&#10;&#10;Description automatically generated">
            <a:extLst>
              <a:ext uri="{FF2B5EF4-FFF2-40B4-BE49-F238E27FC236}">
                <a16:creationId xmlns:a16="http://schemas.microsoft.com/office/drawing/2014/main" id="{EACD54D9-E309-DA62-3B4D-3BDA652B51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045" y="2632113"/>
            <a:ext cx="3600041" cy="3555669"/>
          </a:xfrm>
          <a:prstGeom prst="rect">
            <a:avLst/>
          </a:prstGeom>
        </p:spPr>
      </p:pic>
      <p:sp>
        <p:nvSpPr>
          <p:cNvPr id="5" name="TextBox 4">
            <a:extLst>
              <a:ext uri="{FF2B5EF4-FFF2-40B4-BE49-F238E27FC236}">
                <a16:creationId xmlns:a16="http://schemas.microsoft.com/office/drawing/2014/main" id="{E4F2C6C0-A652-AE7B-8D65-40FADB9A79B6}"/>
              </a:ext>
            </a:extLst>
          </p:cNvPr>
          <p:cNvSpPr txBox="1"/>
          <p:nvPr/>
        </p:nvSpPr>
        <p:spPr>
          <a:xfrm>
            <a:off x="4236304" y="5747657"/>
            <a:ext cx="3600041" cy="472168"/>
          </a:xfrm>
          <a:prstGeom prst="rect">
            <a:avLst/>
          </a:prstGeom>
          <a:solidFill>
            <a:srgbClr val="000000">
              <a:alpha val="50000"/>
            </a:srgbClr>
          </a:solidFill>
          <a:ln>
            <a:noFill/>
          </a:ln>
        </p:spPr>
        <p:txBody>
          <a:bodyPr wrap="square">
            <a:noAutofit/>
          </a:bodyPr>
          <a:lstStyle/>
          <a:p>
            <a:pPr algn="ctr" defTabSz="548640">
              <a:spcAft>
                <a:spcPts val="600"/>
              </a:spcAft>
            </a:pPr>
            <a:r>
              <a:rPr lang="en-US" sz="1300" dirty="0">
                <a:solidFill>
                  <a:srgbClr val="FFFFFF"/>
                </a:solidFill>
              </a:rPr>
              <a:t>Providing Access to Recycling Bins in Health and Kinesiology (2020)</a:t>
            </a:r>
            <a:endParaRPr lang="en-IN" sz="1300" dirty="0">
              <a:solidFill>
                <a:srgbClr val="FFFFFF"/>
              </a:solidFill>
            </a:endParaRPr>
          </a:p>
        </p:txBody>
      </p:sp>
      <p:sp>
        <p:nvSpPr>
          <p:cNvPr id="6" name="TextBox 5">
            <a:extLst>
              <a:ext uri="{FF2B5EF4-FFF2-40B4-BE49-F238E27FC236}">
                <a16:creationId xmlns:a16="http://schemas.microsoft.com/office/drawing/2014/main" id="{E27559EC-B2DD-7E4A-27B9-8390047A43BF}"/>
              </a:ext>
            </a:extLst>
          </p:cNvPr>
          <p:cNvSpPr txBox="1"/>
          <p:nvPr/>
        </p:nvSpPr>
        <p:spPr>
          <a:xfrm>
            <a:off x="280045" y="5845577"/>
            <a:ext cx="3600041" cy="360004"/>
          </a:xfrm>
          <a:prstGeom prst="rect">
            <a:avLst/>
          </a:prstGeom>
          <a:solidFill>
            <a:srgbClr val="000000">
              <a:alpha val="50000"/>
            </a:srgbClr>
          </a:solidFill>
          <a:ln>
            <a:noFill/>
          </a:ln>
        </p:spPr>
        <p:txBody>
          <a:bodyPr wrap="square">
            <a:noAutofit/>
          </a:bodyPr>
          <a:lstStyle/>
          <a:p>
            <a:pPr algn="ctr" defTabSz="548640">
              <a:spcAft>
                <a:spcPts val="600"/>
              </a:spcAft>
            </a:pPr>
            <a:r>
              <a:rPr lang="en-US" sz="1300" kern="1200" dirty="0">
                <a:solidFill>
                  <a:srgbClr val="FFFFFF"/>
                </a:solidFill>
              </a:rPr>
              <a:t>All in one oil sensor (2021)</a:t>
            </a:r>
            <a:endParaRPr lang="en-IN" sz="1300" dirty="0">
              <a:solidFill>
                <a:srgbClr val="FFFFFF"/>
              </a:solidFill>
            </a:endParaRPr>
          </a:p>
        </p:txBody>
      </p:sp>
      <p:pic>
        <p:nvPicPr>
          <p:cNvPr id="15" name="Picture 14" descr="A container with a label on it&#10;&#10;Description automatically generated">
            <a:extLst>
              <a:ext uri="{FF2B5EF4-FFF2-40B4-BE49-F238E27FC236}">
                <a16:creationId xmlns:a16="http://schemas.microsoft.com/office/drawing/2014/main" id="{FFDC8418-1954-98C6-F3C2-CFCDFE072F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2564" y="2646357"/>
            <a:ext cx="3563996" cy="3563996"/>
          </a:xfrm>
          <a:prstGeom prst="rect">
            <a:avLst/>
          </a:prstGeom>
        </p:spPr>
      </p:pic>
      <p:sp>
        <p:nvSpPr>
          <p:cNvPr id="4" name="TextBox 3">
            <a:extLst>
              <a:ext uri="{FF2B5EF4-FFF2-40B4-BE49-F238E27FC236}">
                <a16:creationId xmlns:a16="http://schemas.microsoft.com/office/drawing/2014/main" id="{EA5F5878-B3F7-2029-C932-630C6DA09234}"/>
              </a:ext>
            </a:extLst>
          </p:cNvPr>
          <p:cNvSpPr txBox="1"/>
          <p:nvPr/>
        </p:nvSpPr>
        <p:spPr>
          <a:xfrm>
            <a:off x="8192565" y="5859821"/>
            <a:ext cx="3563996" cy="360004"/>
          </a:xfrm>
          <a:prstGeom prst="rect">
            <a:avLst/>
          </a:prstGeom>
          <a:solidFill>
            <a:srgbClr val="000000">
              <a:alpha val="50000"/>
            </a:srgbClr>
          </a:solidFill>
          <a:ln>
            <a:noFill/>
          </a:ln>
        </p:spPr>
        <p:txBody>
          <a:bodyPr wrap="square" rtlCol="0">
            <a:noAutofit/>
          </a:bodyPr>
          <a:lstStyle/>
          <a:p>
            <a:pPr algn="ctr" defTabSz="548640">
              <a:spcAft>
                <a:spcPts val="600"/>
              </a:spcAft>
            </a:pPr>
            <a:r>
              <a:rPr lang="en-IN" sz="1300" kern="1200" dirty="0" err="1">
                <a:solidFill>
                  <a:srgbClr val="FFFFFF"/>
                </a:solidFill>
              </a:rPr>
              <a:t>Gladson</a:t>
            </a:r>
            <a:r>
              <a:rPr lang="en-IN" sz="1300" kern="1200" dirty="0">
                <a:solidFill>
                  <a:srgbClr val="FFFFFF"/>
                </a:solidFill>
              </a:rPr>
              <a:t> E-Waste Bins (2019)</a:t>
            </a:r>
          </a:p>
          <a:p>
            <a:pPr algn="ctr" defTabSz="548640">
              <a:spcAft>
                <a:spcPts val="600"/>
              </a:spcAft>
            </a:pPr>
            <a:endParaRPr lang="en-IN" sz="1300" kern="1200" dirty="0">
              <a:solidFill>
                <a:srgbClr val="FFFFFF"/>
              </a:solidFill>
            </a:endParaRPr>
          </a:p>
          <a:p>
            <a:pPr algn="ctr">
              <a:spcAft>
                <a:spcPts val="600"/>
              </a:spcAft>
            </a:pPr>
            <a:endParaRPr lang="en-IN" sz="1300" dirty="0">
              <a:solidFill>
                <a:srgbClr val="FFFFFF"/>
              </a:solidFill>
            </a:endParaRPr>
          </a:p>
        </p:txBody>
      </p:sp>
    </p:spTree>
    <p:extLst>
      <p:ext uri="{BB962C8B-B14F-4D97-AF65-F5344CB8AC3E}">
        <p14:creationId xmlns:p14="http://schemas.microsoft.com/office/powerpoint/2010/main" val="33436994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ECAAD1-AAD6-2C25-664F-99789E36E840}"/>
              </a:ext>
            </a:extLst>
          </p:cNvPr>
          <p:cNvSpPr>
            <a:spLocks noGrp="1"/>
          </p:cNvSpPr>
          <p:nvPr>
            <p:ph type="title"/>
          </p:nvPr>
        </p:nvSpPr>
        <p:spPr>
          <a:xfrm>
            <a:off x="838201" y="365125"/>
            <a:ext cx="5251316" cy="1807305"/>
          </a:xfrm>
        </p:spPr>
        <p:txBody>
          <a:bodyPr>
            <a:normAutofit/>
          </a:bodyPr>
          <a:lstStyle/>
          <a:p>
            <a:r>
              <a:rPr lang="en-IN" dirty="0"/>
              <a:t>Selection Criteria</a:t>
            </a:r>
          </a:p>
        </p:txBody>
      </p:sp>
      <p:sp>
        <p:nvSpPr>
          <p:cNvPr id="3" name="Content Placeholder 2">
            <a:extLst>
              <a:ext uri="{FF2B5EF4-FFF2-40B4-BE49-F238E27FC236}">
                <a16:creationId xmlns:a16="http://schemas.microsoft.com/office/drawing/2014/main" id="{E8092D5C-569F-5495-AE94-18FFBB50790D}"/>
              </a:ext>
            </a:extLst>
          </p:cNvPr>
          <p:cNvSpPr>
            <a:spLocks noGrp="1"/>
          </p:cNvSpPr>
          <p:nvPr>
            <p:ph idx="1"/>
          </p:nvPr>
        </p:nvSpPr>
        <p:spPr>
          <a:xfrm>
            <a:off x="397002" y="1679246"/>
            <a:ext cx="6448299" cy="4664404"/>
          </a:xfrm>
        </p:spPr>
        <p:txBody>
          <a:bodyPr>
            <a:noAutofit/>
          </a:bodyPr>
          <a:lstStyle/>
          <a:p>
            <a:r>
              <a:rPr lang="en-US" sz="1800" dirty="0"/>
              <a:t>The grant application review committee assesses grant applications in eleven key areas:</a:t>
            </a:r>
          </a:p>
          <a:p>
            <a:pPr lvl="1">
              <a:buFont typeface="+mj-lt"/>
              <a:buAutoNum type="arabicPeriod"/>
            </a:pPr>
            <a:r>
              <a:rPr lang="en-US" sz="1800" dirty="0"/>
              <a:t>Concept</a:t>
            </a:r>
          </a:p>
          <a:p>
            <a:pPr lvl="1">
              <a:buFont typeface="+mj-lt"/>
              <a:buAutoNum type="arabicPeriod"/>
            </a:pPr>
            <a:r>
              <a:rPr lang="en-US" sz="1800" dirty="0"/>
              <a:t>Clarity and quality of the application</a:t>
            </a:r>
          </a:p>
          <a:p>
            <a:pPr lvl="1">
              <a:buFont typeface="+mj-lt"/>
              <a:buAutoNum type="arabicPeriod"/>
            </a:pPr>
            <a:r>
              <a:rPr lang="en-US" sz="1800" dirty="0"/>
              <a:t>Project team's capabilities</a:t>
            </a:r>
          </a:p>
          <a:p>
            <a:pPr lvl="1">
              <a:buFont typeface="+mj-lt"/>
              <a:buAutoNum type="arabicPeriod"/>
            </a:pPr>
            <a:r>
              <a:rPr lang="en-US" sz="1800" dirty="0"/>
              <a:t>Evaluation and follow-up strategies</a:t>
            </a:r>
          </a:p>
          <a:p>
            <a:pPr lvl="1">
              <a:buFont typeface="+mj-lt"/>
              <a:buAutoNum type="arabicPeriod"/>
            </a:pPr>
            <a:r>
              <a:rPr lang="en-US" sz="1800" dirty="0"/>
              <a:t>Environmental impact assessment</a:t>
            </a:r>
          </a:p>
          <a:p>
            <a:pPr lvl="1">
              <a:buFont typeface="+mj-lt"/>
              <a:buAutoNum type="arabicPeriod"/>
            </a:pPr>
            <a:r>
              <a:rPr lang="en-US" sz="1800" dirty="0"/>
              <a:t>Campus impact assessment</a:t>
            </a:r>
          </a:p>
          <a:p>
            <a:pPr lvl="1">
              <a:buFont typeface="+mj-lt"/>
              <a:buAutoNum type="arabicPeriod"/>
            </a:pPr>
            <a:r>
              <a:rPr lang="en-US" sz="1800" dirty="0"/>
              <a:t>Student Involvement</a:t>
            </a:r>
          </a:p>
          <a:p>
            <a:pPr lvl="1">
              <a:buFont typeface="+mj-lt"/>
              <a:buAutoNum type="arabicPeriod"/>
            </a:pPr>
            <a:r>
              <a:rPr lang="en-US" sz="1800" dirty="0"/>
              <a:t>Outreach and publicity plans</a:t>
            </a:r>
          </a:p>
          <a:p>
            <a:pPr lvl="1">
              <a:buFont typeface="+mj-lt"/>
              <a:buAutoNum type="arabicPeriod"/>
            </a:pPr>
            <a:r>
              <a:rPr lang="en-US" sz="1800" dirty="0"/>
              <a:t>Budget evaluation</a:t>
            </a:r>
          </a:p>
          <a:p>
            <a:pPr lvl="1">
              <a:buFont typeface="+mj-lt"/>
              <a:buAutoNum type="arabicPeriod"/>
            </a:pPr>
            <a:r>
              <a:rPr lang="en-US" sz="1800" dirty="0"/>
              <a:t>Cost-effectiveness analysis</a:t>
            </a:r>
          </a:p>
          <a:p>
            <a:pPr lvl="1">
              <a:buFont typeface="+mj-lt"/>
              <a:buAutoNum type="arabicPeriod"/>
            </a:pPr>
            <a:r>
              <a:rPr lang="en-US" sz="1800" dirty="0"/>
              <a:t>Academic gains</a:t>
            </a:r>
          </a:p>
          <a:p>
            <a:r>
              <a:rPr lang="en-IN" sz="1800" dirty="0"/>
              <a:t>Preference is given to projects with strong student involvement and/or that demonstrate the greatest reduction in Texas A&amp;M University’s environmental impact in a cost-effective manner</a:t>
            </a:r>
          </a:p>
        </p:txBody>
      </p:sp>
      <p:pic>
        <p:nvPicPr>
          <p:cNvPr id="5" name="Picture 4" descr="Magnifying glass showing decling performance">
            <a:extLst>
              <a:ext uri="{FF2B5EF4-FFF2-40B4-BE49-F238E27FC236}">
                <a16:creationId xmlns:a16="http://schemas.microsoft.com/office/drawing/2014/main" id="{D6FA15B8-2FD5-4717-9C41-69454277A37C}"/>
              </a:ext>
            </a:extLst>
          </p:cNvPr>
          <p:cNvPicPr>
            <a:picLocks noChangeAspect="1"/>
          </p:cNvPicPr>
          <p:nvPr/>
        </p:nvPicPr>
        <p:blipFill rotWithShape="1">
          <a:blip r:embed="rId3"/>
          <a:srcRect l="5702" r="36261" b="-1"/>
          <a:stretch/>
        </p:blipFill>
        <p:spPr>
          <a:xfrm>
            <a:off x="6415088" y="10"/>
            <a:ext cx="5776912"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3941577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500"/>
                                        <p:tgtEl>
                                          <p:spTgt spid="3">
                                            <p:txEl>
                                              <p:pRg st="9" end="9"/>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500"/>
                                        <p:tgtEl>
                                          <p:spTgt spid="3">
                                            <p:txEl>
                                              <p:pRg st="10" end="1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animEffect transition="in" filter="fade">
                                      <p:cBhvr>
                                        <p:cTn id="45" dur="500"/>
                                        <p:tgtEl>
                                          <p:spTgt spid="3">
                                            <p:txEl>
                                              <p:pRg st="11" end="1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12" end="12"/>
                                            </p:txEl>
                                          </p:spTgt>
                                        </p:tgtEl>
                                        <p:attrNameLst>
                                          <p:attrName>style.visibility</p:attrName>
                                        </p:attrNameLst>
                                      </p:cBhvr>
                                      <p:to>
                                        <p:strVal val="visible"/>
                                      </p:to>
                                    </p:set>
                                    <p:animEffect transition="in" filter="fade">
                                      <p:cBhvr>
                                        <p:cTn id="50"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605</TotalTime>
  <Words>1946</Words>
  <Application>Microsoft Office PowerPoint</Application>
  <PresentationFormat>Widescreen</PresentationFormat>
  <Paragraphs>159</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Introduction to  Aggie Green Fund</vt:lpstr>
      <vt:lpstr>Agenda</vt:lpstr>
      <vt:lpstr>What is the Aggie Green Fund?</vt:lpstr>
      <vt:lpstr>Grant Requirements</vt:lpstr>
      <vt:lpstr>Major Grants</vt:lpstr>
      <vt:lpstr>Major Grant Projects</vt:lpstr>
      <vt:lpstr>Micro Grants</vt:lpstr>
      <vt:lpstr>Micro-Grant Projects</vt:lpstr>
      <vt:lpstr>Selection Criteria</vt:lpstr>
      <vt:lpstr>Important Dates</vt:lpstr>
      <vt:lpstr>Contact 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Aggie Green Fund</dc:title>
  <dc:creator>Udit Singh Guleria</dc:creator>
  <cp:lastModifiedBy>Udit Singh Guleria</cp:lastModifiedBy>
  <cp:revision>30</cp:revision>
  <dcterms:created xsi:type="dcterms:W3CDTF">2023-09-19T00:48:44Z</dcterms:created>
  <dcterms:modified xsi:type="dcterms:W3CDTF">2023-09-19T15:15:56Z</dcterms:modified>
</cp:coreProperties>
</file>